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1"/>
  </p:sldMasterIdLst>
  <p:notesMasterIdLst>
    <p:notesMasterId r:id="rId63"/>
  </p:notesMasterIdLst>
  <p:sldIdLst>
    <p:sldId id="256" r:id="rId2"/>
    <p:sldId id="257" r:id="rId3"/>
    <p:sldId id="296" r:id="rId4"/>
    <p:sldId id="278" r:id="rId5"/>
    <p:sldId id="259" r:id="rId6"/>
    <p:sldId id="261" r:id="rId7"/>
    <p:sldId id="262" r:id="rId8"/>
    <p:sldId id="260" r:id="rId9"/>
    <p:sldId id="309" r:id="rId10"/>
    <p:sldId id="310" r:id="rId11"/>
    <p:sldId id="311" r:id="rId12"/>
    <p:sldId id="264" r:id="rId13"/>
    <p:sldId id="263" r:id="rId14"/>
    <p:sldId id="265" r:id="rId15"/>
    <p:sldId id="318" r:id="rId16"/>
    <p:sldId id="271" r:id="rId17"/>
    <p:sldId id="270" r:id="rId18"/>
    <p:sldId id="285" r:id="rId19"/>
    <p:sldId id="286" r:id="rId20"/>
    <p:sldId id="288" r:id="rId21"/>
    <p:sldId id="289" r:id="rId22"/>
    <p:sldId id="290" r:id="rId23"/>
    <p:sldId id="291" r:id="rId24"/>
    <p:sldId id="292" r:id="rId25"/>
    <p:sldId id="293" r:id="rId26"/>
    <p:sldId id="294" r:id="rId27"/>
    <p:sldId id="273" r:id="rId28"/>
    <p:sldId id="272" r:id="rId29"/>
    <p:sldId id="317" r:id="rId30"/>
    <p:sldId id="269" r:id="rId31"/>
    <p:sldId id="283" r:id="rId32"/>
    <p:sldId id="303" r:id="rId33"/>
    <p:sldId id="304" r:id="rId34"/>
    <p:sldId id="274" r:id="rId35"/>
    <p:sldId id="284" r:id="rId36"/>
    <p:sldId id="306" r:id="rId37"/>
    <p:sldId id="305" r:id="rId38"/>
    <p:sldId id="307" r:id="rId39"/>
    <p:sldId id="308" r:id="rId40"/>
    <p:sldId id="297" r:id="rId41"/>
    <p:sldId id="315" r:id="rId42"/>
    <p:sldId id="267" r:id="rId43"/>
    <p:sldId id="280" r:id="rId44"/>
    <p:sldId id="316" r:id="rId45"/>
    <p:sldId id="314" r:id="rId46"/>
    <p:sldId id="312" r:id="rId47"/>
    <p:sldId id="313" r:id="rId48"/>
    <p:sldId id="279" r:id="rId49"/>
    <p:sldId id="282" r:id="rId50"/>
    <p:sldId id="300" r:id="rId51"/>
    <p:sldId id="298" r:id="rId52"/>
    <p:sldId id="299" r:id="rId53"/>
    <p:sldId id="268" r:id="rId54"/>
    <p:sldId id="281" r:id="rId55"/>
    <p:sldId id="266" r:id="rId56"/>
    <p:sldId id="319" r:id="rId57"/>
    <p:sldId id="258" r:id="rId58"/>
    <p:sldId id="321" r:id="rId59"/>
    <p:sldId id="322" r:id="rId60"/>
    <p:sldId id="302" r:id="rId61"/>
    <p:sldId id="275" r:id="rId62"/>
  </p:sldIdLst>
  <p:sldSz cx="9144000" cy="6858000" type="screen4x3"/>
  <p:notesSz cx="6985000" cy="9283700"/>
  <p:embeddedFontLst>
    <p:embeddedFont>
      <p:font typeface="Arial Black" panose="020B0A04020102020204" pitchFamily="34" charset="0"/>
      <p:bold r:id="rId64"/>
    </p:embeddedFon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C5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6817" autoAdjust="0"/>
  </p:normalViewPr>
  <p:slideViewPr>
    <p:cSldViewPr snapToGrid="0" snapToObjects="1">
      <p:cViewPr varScale="1">
        <p:scale>
          <a:sx n="125" d="100"/>
          <a:sy n="125" d="100"/>
        </p:scale>
        <p:origin x="1146"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62884DC-C8C1-4C47-B66B-B6D88F1739E9}" type="datetimeFigureOut">
              <a:rPr lang="en-US" smtClean="0"/>
              <a:t>10/26/2023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E40C6E2-70C1-443C-BB08-BC593A738F75}" type="slidenum">
              <a:rPr lang="en-US" smtClean="0"/>
              <a:t>‹#›</a:t>
            </a:fld>
            <a:endParaRPr lang="en-US"/>
          </a:p>
        </p:txBody>
      </p:sp>
    </p:spTree>
    <p:extLst>
      <p:ext uri="{BB962C8B-B14F-4D97-AF65-F5344CB8AC3E}">
        <p14:creationId xmlns:p14="http://schemas.microsoft.com/office/powerpoint/2010/main" val="172635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5" name="Rectangle 3"/>
          <p:cNvSpPr>
            <a:spLocks noGrp="1" noChangeArrowheads="1"/>
          </p:cNvSpPr>
          <p:nvPr>
            <p:ph type="ctrTitle"/>
          </p:nvPr>
        </p:nvSpPr>
        <p:spPr>
          <a:xfrm>
            <a:off x="457200" y="1981200"/>
            <a:ext cx="8229600" cy="685800"/>
          </a:xfrm>
        </p:spPr>
        <p:txBody>
          <a:bodyPr/>
          <a:lstStyle>
            <a:lvl1pPr>
              <a:defRPr sz="3200"/>
            </a:lvl1pPr>
          </a:lstStyle>
          <a:p>
            <a:r>
              <a:rPr lang="en-US"/>
              <a:t>Click to edit Master title style</a:t>
            </a:r>
            <a:endParaRPr lang="en-US" dirty="0"/>
          </a:p>
        </p:txBody>
      </p:sp>
      <p:sp>
        <p:nvSpPr>
          <p:cNvPr id="525316" name="Rectangle 4"/>
          <p:cNvSpPr>
            <a:spLocks noGrp="1" noChangeArrowheads="1"/>
          </p:cNvSpPr>
          <p:nvPr>
            <p:ph type="subTitle" idx="1"/>
          </p:nvPr>
        </p:nvSpPr>
        <p:spPr>
          <a:xfrm>
            <a:off x="457200" y="2514600"/>
            <a:ext cx="8229600" cy="533400"/>
          </a:xfrm>
          <a:ln>
            <a:noFill/>
          </a:ln>
        </p:spPr>
        <p:txBody>
          <a:bodyPr wrap="none"/>
          <a:lstStyle>
            <a:lvl1pPr marL="0" indent="0">
              <a:buFont typeface="Wingdings" pitchFamily="2" charset="2"/>
              <a:buNone/>
              <a:defRPr sz="2000" b="1">
                <a:solidFill>
                  <a:srgbClr val="11242F"/>
                </a:solidFill>
              </a:defRPr>
            </a:lvl1pPr>
          </a:lstStyle>
          <a:p>
            <a:r>
              <a:rPr lang="en-US"/>
              <a:t>Click to edit Master subtitle style</a:t>
            </a:r>
          </a:p>
        </p:txBody>
      </p:sp>
    </p:spTree>
    <p:extLst>
      <p:ext uri="{BB962C8B-B14F-4D97-AF65-F5344CB8AC3E}">
        <p14:creationId xmlns:p14="http://schemas.microsoft.com/office/powerpoint/2010/main" val="113771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a:ln>
            <a:noFill/>
          </a:ln>
        </p:spPr>
        <p:txBody>
          <a:bodyPr>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304800" y="6400800"/>
            <a:ext cx="304800" cy="304800"/>
          </a:xfrm>
        </p:spPr>
        <p:txBody>
          <a:bodyPr/>
          <a:lstStyle>
            <a:lvl1pPr>
              <a:defRPr/>
            </a:lvl1pPr>
          </a:lstStyle>
          <a:p>
            <a:fld id="{60AD1266-7CE3-2146-B859-359ABF1E0203}" type="slidenum">
              <a:rPr lang="en-US" smtClean="0"/>
              <a:t>‹#›</a:t>
            </a:fld>
            <a:endParaRPr lang="en-US"/>
          </a:p>
        </p:txBody>
      </p:sp>
    </p:spTree>
    <p:extLst>
      <p:ext uri="{BB962C8B-B14F-4D97-AF65-F5344CB8AC3E}">
        <p14:creationId xmlns:p14="http://schemas.microsoft.com/office/powerpoint/2010/main" val="245319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AD1266-7CE3-2146-B859-359ABF1E0203}" type="slidenum">
              <a:rPr lang="en-US" smtClean="0"/>
              <a:t>‹#›</a:t>
            </a:fld>
            <a:endParaRPr lang="en-US"/>
          </a:p>
        </p:txBody>
      </p:sp>
    </p:spTree>
    <p:extLst>
      <p:ext uri="{BB962C8B-B14F-4D97-AF65-F5344CB8AC3E}">
        <p14:creationId xmlns:p14="http://schemas.microsoft.com/office/powerpoint/2010/main" val="1280624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610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610600" cy="4953000"/>
          </a:xfrm>
          <a:prstGeom prst="rect">
            <a:avLst/>
          </a:prstGeom>
          <a:noFill/>
          <a:ln w="635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4293" name="Rectangle 5"/>
          <p:cNvSpPr>
            <a:spLocks noGrp="1" noChangeArrowheads="1"/>
          </p:cNvSpPr>
          <p:nvPr>
            <p:ph type="sldNum" sz="quarter" idx="4"/>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lvl1pPr algn="r" eaLnBrk="0" fontAlgn="auto" hangingPunct="0">
              <a:spcBef>
                <a:spcPts val="0"/>
              </a:spcBef>
              <a:spcAft>
                <a:spcPts val="0"/>
              </a:spcAft>
              <a:defRPr sz="800">
                <a:solidFill>
                  <a:schemeClr val="tx1">
                    <a:lumMod val="65000"/>
                    <a:lumOff val="35000"/>
                  </a:schemeClr>
                </a:solidFill>
                <a:latin typeface="+mn-lt"/>
              </a:defRPr>
            </a:lvl1pPr>
          </a:lstStyle>
          <a:p>
            <a:fld id="{D91041AE-F0CF-4FE6-90EC-654C4BA75C7A}" type="slidenum">
              <a:rPr lang="en-US" smtClean="0"/>
              <a:pPr/>
              <a:t>‹#›</a:t>
            </a:fld>
            <a:endParaRPr lang="en-US" dirty="0"/>
          </a:p>
        </p:txBody>
      </p:sp>
      <p:sp>
        <p:nvSpPr>
          <p:cNvPr id="1029" name="Line 6"/>
          <p:cNvSpPr>
            <a:spLocks noChangeShapeType="1"/>
          </p:cNvSpPr>
          <p:nvPr/>
        </p:nvSpPr>
        <p:spPr bwMode="auto">
          <a:xfrm>
            <a:off x="914400" y="6446838"/>
            <a:ext cx="0" cy="182562"/>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188031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dt="0"/>
  <p:txStyles>
    <p:titleStyle>
      <a:lvl1pPr algn="l" rtl="0" eaLnBrk="1" fontAlgn="base" hangingPunct="1">
        <a:spcBef>
          <a:spcPct val="0"/>
        </a:spcBef>
        <a:spcAft>
          <a:spcPct val="0"/>
        </a:spcAft>
        <a:defRPr sz="3200">
          <a:solidFill>
            <a:srgbClr val="D81E05"/>
          </a:solidFill>
          <a:latin typeface="+mj-lt"/>
          <a:ea typeface="+mj-ea"/>
          <a:cs typeface="+mj-cs"/>
        </a:defRPr>
      </a:lvl1pPr>
      <a:lvl2pPr algn="l" rtl="0" eaLnBrk="1" fontAlgn="base" hangingPunct="1">
        <a:spcBef>
          <a:spcPct val="0"/>
        </a:spcBef>
        <a:spcAft>
          <a:spcPct val="0"/>
        </a:spcAft>
        <a:defRPr sz="3200">
          <a:solidFill>
            <a:srgbClr val="D81E05"/>
          </a:solidFill>
          <a:latin typeface="Arial Black" pitchFamily="34" charset="0"/>
        </a:defRPr>
      </a:lvl2pPr>
      <a:lvl3pPr algn="l" rtl="0" eaLnBrk="1" fontAlgn="base" hangingPunct="1">
        <a:spcBef>
          <a:spcPct val="0"/>
        </a:spcBef>
        <a:spcAft>
          <a:spcPct val="0"/>
        </a:spcAft>
        <a:defRPr sz="3200">
          <a:solidFill>
            <a:srgbClr val="D81E05"/>
          </a:solidFill>
          <a:latin typeface="Arial Black" pitchFamily="34" charset="0"/>
        </a:defRPr>
      </a:lvl3pPr>
      <a:lvl4pPr algn="l" rtl="0" eaLnBrk="1" fontAlgn="base" hangingPunct="1">
        <a:spcBef>
          <a:spcPct val="0"/>
        </a:spcBef>
        <a:spcAft>
          <a:spcPct val="0"/>
        </a:spcAft>
        <a:defRPr sz="3200">
          <a:solidFill>
            <a:srgbClr val="D81E05"/>
          </a:solidFill>
          <a:latin typeface="Arial Black" pitchFamily="34" charset="0"/>
        </a:defRPr>
      </a:lvl4pPr>
      <a:lvl5pPr algn="l" rtl="0" eaLnBrk="1" fontAlgn="base" hangingPunct="1">
        <a:spcBef>
          <a:spcPct val="0"/>
        </a:spcBef>
        <a:spcAft>
          <a:spcPct val="0"/>
        </a:spcAft>
        <a:defRPr sz="3200">
          <a:solidFill>
            <a:srgbClr val="D81E05"/>
          </a:solidFill>
          <a:latin typeface="Arial Black" pitchFamily="34" charset="0"/>
        </a:defRPr>
      </a:lvl5pPr>
      <a:lvl6pPr marL="457200" algn="l" rtl="0" eaLnBrk="1" fontAlgn="base" hangingPunct="1">
        <a:spcBef>
          <a:spcPct val="0"/>
        </a:spcBef>
        <a:spcAft>
          <a:spcPct val="0"/>
        </a:spcAft>
        <a:defRPr sz="3200">
          <a:solidFill>
            <a:srgbClr val="D81E05"/>
          </a:solidFill>
          <a:latin typeface="Arial Black" pitchFamily="34" charset="0"/>
        </a:defRPr>
      </a:lvl6pPr>
      <a:lvl7pPr marL="914400" algn="l" rtl="0" eaLnBrk="1" fontAlgn="base" hangingPunct="1">
        <a:spcBef>
          <a:spcPct val="0"/>
        </a:spcBef>
        <a:spcAft>
          <a:spcPct val="0"/>
        </a:spcAft>
        <a:defRPr sz="3200">
          <a:solidFill>
            <a:srgbClr val="D81E05"/>
          </a:solidFill>
          <a:latin typeface="Arial Black" pitchFamily="34" charset="0"/>
        </a:defRPr>
      </a:lvl7pPr>
      <a:lvl8pPr marL="1371600" algn="l" rtl="0" eaLnBrk="1" fontAlgn="base" hangingPunct="1">
        <a:spcBef>
          <a:spcPct val="0"/>
        </a:spcBef>
        <a:spcAft>
          <a:spcPct val="0"/>
        </a:spcAft>
        <a:defRPr sz="3200">
          <a:solidFill>
            <a:srgbClr val="D81E05"/>
          </a:solidFill>
          <a:latin typeface="Arial Black" pitchFamily="34" charset="0"/>
        </a:defRPr>
      </a:lvl8pPr>
      <a:lvl9pPr marL="1828800" algn="l" rtl="0" eaLnBrk="1" fontAlgn="base" hangingPunct="1">
        <a:spcBef>
          <a:spcPct val="0"/>
        </a:spcBef>
        <a:spcAft>
          <a:spcPct val="0"/>
        </a:spcAft>
        <a:defRPr sz="3200">
          <a:solidFill>
            <a:srgbClr val="D81E05"/>
          </a:solidFill>
          <a:latin typeface="Arial Black" pitchFamily="34" charset="0"/>
        </a:defRPr>
      </a:lvl9pPr>
    </p:titleStyle>
    <p:bodyStyle>
      <a:lvl1pPr marL="285750" indent="-28575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684213" indent="-227013"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mpi-sws.org/~dreyer/talks/talk-plmw16.pdf" TargetMode="External"/><Relationship Id="rId2" Type="http://schemas.openxmlformats.org/officeDocument/2006/relationships/hyperlink" Target="https://www.microsoft.com/en-us/research/academic-program/write-great-research-paper/" TargetMode="External"/><Relationship Id="rId1" Type="http://schemas.openxmlformats.org/officeDocument/2006/relationships/slideLayout" Target="../slideLayouts/slideLayout2.xml"/><Relationship Id="rId4" Type="http://schemas.openxmlformats.org/officeDocument/2006/relationships/hyperlink" Target="https://www.microsoft.com/en-us/research/academic-program/write-great-research-paper/#!other-resource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SIGPLAN/empirical-evaluation/raw/master/checklist/checklist.pdf" TargetMode="External"/><Relationship Id="rId2" Type="http://schemas.openxmlformats.org/officeDocument/2006/relationships/hyperlink" Target="https://www.sigplan.org/Resources/EmpiricalEvaluati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4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A8C5-C102-4C8C-BE8B-CA44CCDAD15B}"/>
              </a:ext>
            </a:extLst>
          </p:cNvPr>
          <p:cNvSpPr>
            <a:spLocks noGrp="1"/>
          </p:cNvSpPr>
          <p:nvPr>
            <p:ph type="ctrTitle"/>
          </p:nvPr>
        </p:nvSpPr>
        <p:spPr/>
        <p:txBody>
          <a:bodyPr/>
          <a:lstStyle/>
          <a:p>
            <a:r>
              <a:rPr lang="en-US" dirty="0"/>
              <a:t>Tips on Writing a Research Paper</a:t>
            </a:r>
          </a:p>
        </p:txBody>
      </p:sp>
      <p:sp>
        <p:nvSpPr>
          <p:cNvPr id="3" name="Subtitle 2">
            <a:extLst>
              <a:ext uri="{FF2B5EF4-FFF2-40B4-BE49-F238E27FC236}">
                <a16:creationId xmlns:a16="http://schemas.microsoft.com/office/drawing/2014/main" id="{4397A294-F3C9-496E-B0C3-0AD1770B7F35}"/>
              </a:ext>
            </a:extLst>
          </p:cNvPr>
          <p:cNvSpPr>
            <a:spLocks noGrp="1"/>
          </p:cNvSpPr>
          <p:nvPr>
            <p:ph type="subTitle" idx="1"/>
          </p:nvPr>
        </p:nvSpPr>
        <p:spPr>
          <a:xfrm>
            <a:off x="457200" y="2767990"/>
            <a:ext cx="8229600" cy="914400"/>
          </a:xfrm>
        </p:spPr>
        <p:txBody>
          <a:bodyPr/>
          <a:lstStyle/>
          <a:p>
            <a:r>
              <a:rPr lang="en-US" dirty="0"/>
              <a:t>Thomas Reps</a:t>
            </a:r>
          </a:p>
          <a:p>
            <a:r>
              <a:rPr lang="en-US" dirty="0"/>
              <a:t>University of Wisconsin</a:t>
            </a:r>
          </a:p>
        </p:txBody>
      </p:sp>
      <p:pic>
        <p:nvPicPr>
          <p:cNvPr id="5" name="Picture 4" descr="Logo&#10;&#10;Description automatically generated">
            <a:extLst>
              <a:ext uri="{FF2B5EF4-FFF2-40B4-BE49-F238E27FC236}">
                <a16:creationId xmlns:a16="http://schemas.microsoft.com/office/drawing/2014/main" id="{E052C409-A59C-46E9-ABD4-B11AFAD5847D}"/>
              </a:ext>
            </a:extLst>
          </p:cNvPr>
          <p:cNvPicPr>
            <a:picLocks noChangeAspect="1"/>
          </p:cNvPicPr>
          <p:nvPr/>
        </p:nvPicPr>
        <p:blipFill>
          <a:blip r:embed="rId2"/>
          <a:stretch>
            <a:fillRect/>
          </a:stretch>
        </p:blipFill>
        <p:spPr>
          <a:xfrm>
            <a:off x="310397" y="6064790"/>
            <a:ext cx="1789777" cy="563517"/>
          </a:xfrm>
          <a:prstGeom prst="rect">
            <a:avLst/>
          </a:prstGeom>
        </p:spPr>
      </p:pic>
      <p:pic>
        <p:nvPicPr>
          <p:cNvPr id="7" name="Picture 6" descr="Logo, company name&#10;&#10;Description automatically generated">
            <a:extLst>
              <a:ext uri="{FF2B5EF4-FFF2-40B4-BE49-F238E27FC236}">
                <a16:creationId xmlns:a16="http://schemas.microsoft.com/office/drawing/2014/main" id="{3857750B-9ACE-4544-B4A8-7DCD2F4433FD}"/>
              </a:ext>
            </a:extLst>
          </p:cNvPr>
          <p:cNvPicPr>
            <a:picLocks noChangeAspect="1"/>
          </p:cNvPicPr>
          <p:nvPr/>
        </p:nvPicPr>
        <p:blipFill>
          <a:blip r:embed="rId3"/>
          <a:stretch>
            <a:fillRect/>
          </a:stretch>
        </p:blipFill>
        <p:spPr>
          <a:xfrm>
            <a:off x="7092892" y="6027375"/>
            <a:ext cx="1756925" cy="600932"/>
          </a:xfrm>
          <a:prstGeom prst="rect">
            <a:avLst/>
          </a:prstGeom>
        </p:spPr>
      </p:pic>
    </p:spTree>
    <p:extLst>
      <p:ext uri="{BB962C8B-B14F-4D97-AF65-F5344CB8AC3E}">
        <p14:creationId xmlns:p14="http://schemas.microsoft.com/office/powerpoint/2010/main" val="152316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19CCB9-4720-478D-8DA3-8AFFBD7F26BC}"/>
              </a:ext>
            </a:extLst>
          </p:cNvPr>
          <p:cNvSpPr>
            <a:spLocks noGrp="1"/>
          </p:cNvSpPr>
          <p:nvPr>
            <p:ph type="sldNum" sz="quarter" idx="12"/>
          </p:nvPr>
        </p:nvSpPr>
        <p:spPr/>
        <p:txBody>
          <a:bodyPr/>
          <a:lstStyle/>
          <a:p>
            <a:fld id="{60AD1266-7CE3-2146-B859-359ABF1E0203}" type="slidenum">
              <a:rPr lang="en-US" smtClean="0"/>
              <a:t>10</a:t>
            </a:fld>
            <a:endParaRPr lang="en-US"/>
          </a:p>
        </p:txBody>
      </p:sp>
      <p:pic>
        <p:nvPicPr>
          <p:cNvPr id="5" name="Picture 4">
            <a:extLst>
              <a:ext uri="{FF2B5EF4-FFF2-40B4-BE49-F238E27FC236}">
                <a16:creationId xmlns:a16="http://schemas.microsoft.com/office/drawing/2014/main" id="{6CB4D501-E369-4653-BFE1-0132E0693FC7}"/>
              </a:ext>
            </a:extLst>
          </p:cNvPr>
          <p:cNvPicPr>
            <a:picLocks noChangeAspect="1"/>
          </p:cNvPicPr>
          <p:nvPr/>
        </p:nvPicPr>
        <p:blipFill>
          <a:blip r:embed="rId2"/>
          <a:stretch>
            <a:fillRect/>
          </a:stretch>
        </p:blipFill>
        <p:spPr>
          <a:xfrm>
            <a:off x="129502" y="0"/>
            <a:ext cx="8884995" cy="6858000"/>
          </a:xfrm>
          <a:prstGeom prst="rect">
            <a:avLst/>
          </a:prstGeom>
        </p:spPr>
      </p:pic>
      <p:sp>
        <p:nvSpPr>
          <p:cNvPr id="4" name="TextBox 3">
            <a:extLst>
              <a:ext uri="{FF2B5EF4-FFF2-40B4-BE49-F238E27FC236}">
                <a16:creationId xmlns:a16="http://schemas.microsoft.com/office/drawing/2014/main" id="{41598567-9EEC-4E52-B5D9-18C53F572F75}"/>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232864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EF27E0-59D2-48AA-A673-E92AE5E9993C}"/>
              </a:ext>
            </a:extLst>
          </p:cNvPr>
          <p:cNvSpPr>
            <a:spLocks noGrp="1"/>
          </p:cNvSpPr>
          <p:nvPr>
            <p:ph type="sldNum" sz="quarter" idx="12"/>
          </p:nvPr>
        </p:nvSpPr>
        <p:spPr/>
        <p:txBody>
          <a:bodyPr/>
          <a:lstStyle/>
          <a:p>
            <a:fld id="{60AD1266-7CE3-2146-B859-359ABF1E0203}" type="slidenum">
              <a:rPr lang="en-US" smtClean="0"/>
              <a:t>11</a:t>
            </a:fld>
            <a:endParaRPr lang="en-US"/>
          </a:p>
        </p:txBody>
      </p:sp>
      <p:pic>
        <p:nvPicPr>
          <p:cNvPr id="5" name="Picture 4">
            <a:extLst>
              <a:ext uri="{FF2B5EF4-FFF2-40B4-BE49-F238E27FC236}">
                <a16:creationId xmlns:a16="http://schemas.microsoft.com/office/drawing/2014/main" id="{AA30579A-3BFE-4735-913C-D57782F75948}"/>
              </a:ext>
            </a:extLst>
          </p:cNvPr>
          <p:cNvPicPr>
            <a:picLocks noChangeAspect="1"/>
          </p:cNvPicPr>
          <p:nvPr/>
        </p:nvPicPr>
        <p:blipFill>
          <a:blip r:embed="rId2"/>
          <a:stretch>
            <a:fillRect/>
          </a:stretch>
        </p:blipFill>
        <p:spPr>
          <a:xfrm>
            <a:off x="144630" y="0"/>
            <a:ext cx="8854740" cy="6858000"/>
          </a:xfrm>
          <a:prstGeom prst="rect">
            <a:avLst/>
          </a:prstGeom>
        </p:spPr>
      </p:pic>
      <p:sp>
        <p:nvSpPr>
          <p:cNvPr id="4" name="TextBox 3">
            <a:extLst>
              <a:ext uri="{FF2B5EF4-FFF2-40B4-BE49-F238E27FC236}">
                <a16:creationId xmlns:a16="http://schemas.microsoft.com/office/drawing/2014/main" id="{0851F7F9-9F9A-4648-A431-FB201677F317}"/>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207416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36B3-F311-4FA2-97DC-65C82E03C540}"/>
              </a:ext>
            </a:extLst>
          </p:cNvPr>
          <p:cNvSpPr>
            <a:spLocks noGrp="1"/>
          </p:cNvSpPr>
          <p:nvPr>
            <p:ph type="title"/>
          </p:nvPr>
        </p:nvSpPr>
        <p:spPr/>
        <p:txBody>
          <a:bodyPr/>
          <a:lstStyle/>
          <a:p>
            <a:r>
              <a:rPr lang="en-US" dirty="0"/>
              <a:t>Structure (conference paper) [SPJ]</a:t>
            </a:r>
          </a:p>
        </p:txBody>
      </p:sp>
      <p:sp>
        <p:nvSpPr>
          <p:cNvPr id="3" name="Content Placeholder 2">
            <a:extLst>
              <a:ext uri="{FF2B5EF4-FFF2-40B4-BE49-F238E27FC236}">
                <a16:creationId xmlns:a16="http://schemas.microsoft.com/office/drawing/2014/main" id="{8CD6756B-7AB3-4F0F-9ABA-817B7EBF5B1F}"/>
              </a:ext>
            </a:extLst>
          </p:cNvPr>
          <p:cNvSpPr>
            <a:spLocks noGrp="1"/>
          </p:cNvSpPr>
          <p:nvPr>
            <p:ph idx="1"/>
          </p:nvPr>
        </p:nvSpPr>
        <p:spPr>
          <a:ln>
            <a:noFill/>
          </a:ln>
        </p:spPr>
        <p:txBody>
          <a:bodyPr/>
          <a:lstStyle/>
          <a:p>
            <a:r>
              <a:rPr lang="en-GB" dirty="0"/>
              <a:t>Title (1000 readers)</a:t>
            </a:r>
          </a:p>
          <a:p>
            <a:r>
              <a:rPr lang="en-GB" dirty="0"/>
              <a:t>Abstract (4 sentences, 100 readers)</a:t>
            </a:r>
          </a:p>
          <a:p>
            <a:r>
              <a:rPr lang="en-GB" dirty="0"/>
              <a:t>Introduction (1 page, 100 readers)</a:t>
            </a:r>
          </a:p>
          <a:p>
            <a:r>
              <a:rPr lang="en-GB" dirty="0"/>
              <a:t>The problem (1 page, 10 readers)</a:t>
            </a:r>
          </a:p>
          <a:p>
            <a:r>
              <a:rPr lang="en-GB" dirty="0"/>
              <a:t>My idea (2 pages, 10 readers)</a:t>
            </a:r>
          </a:p>
          <a:p>
            <a:r>
              <a:rPr lang="en-GB" dirty="0"/>
              <a:t>The details (5 pages, 3 readers)</a:t>
            </a:r>
          </a:p>
          <a:p>
            <a:r>
              <a:rPr lang="en-GB" dirty="0"/>
              <a:t>Related work (1-2 pages, 10 readers)</a:t>
            </a:r>
          </a:p>
          <a:p>
            <a:r>
              <a:rPr lang="en-GB" dirty="0"/>
              <a:t>Conclusions and further work (0.5 pages)</a:t>
            </a:r>
          </a:p>
          <a:p>
            <a:endParaRPr lang="en-US" dirty="0"/>
          </a:p>
        </p:txBody>
      </p:sp>
      <p:sp>
        <p:nvSpPr>
          <p:cNvPr id="4" name="Slide Number Placeholder 3">
            <a:extLst>
              <a:ext uri="{FF2B5EF4-FFF2-40B4-BE49-F238E27FC236}">
                <a16:creationId xmlns:a16="http://schemas.microsoft.com/office/drawing/2014/main" id="{94A1B1F9-70EC-4BD4-BCC2-61088B146B3A}"/>
              </a:ext>
            </a:extLst>
          </p:cNvPr>
          <p:cNvSpPr>
            <a:spLocks noGrp="1"/>
          </p:cNvSpPr>
          <p:nvPr>
            <p:ph type="sldNum" sz="quarter" idx="12"/>
          </p:nvPr>
        </p:nvSpPr>
        <p:spPr/>
        <p:txBody>
          <a:bodyPr/>
          <a:lstStyle/>
          <a:p>
            <a:fld id="{60AD1266-7CE3-2146-B859-359ABF1E0203}" type="slidenum">
              <a:rPr lang="en-US" smtClean="0"/>
              <a:t>12</a:t>
            </a:fld>
            <a:endParaRPr lang="en-US"/>
          </a:p>
        </p:txBody>
      </p:sp>
    </p:spTree>
    <p:extLst>
      <p:ext uri="{BB962C8B-B14F-4D97-AF65-F5344CB8AC3E}">
        <p14:creationId xmlns:p14="http://schemas.microsoft.com/office/powerpoint/2010/main" val="327249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39B7-808D-4E53-B4E9-2968C12201B2}"/>
              </a:ext>
            </a:extLst>
          </p:cNvPr>
          <p:cNvSpPr>
            <a:spLocks noGrp="1"/>
          </p:cNvSpPr>
          <p:nvPr>
            <p:ph type="title"/>
          </p:nvPr>
        </p:nvSpPr>
        <p:spPr/>
        <p:txBody>
          <a:bodyPr/>
          <a:lstStyle/>
          <a:p>
            <a:r>
              <a:rPr lang="en-US" dirty="0"/>
              <a:t>A structure that works [DD]</a:t>
            </a:r>
          </a:p>
        </p:txBody>
      </p:sp>
      <p:sp>
        <p:nvSpPr>
          <p:cNvPr id="3" name="Content Placeholder 2">
            <a:extLst>
              <a:ext uri="{FF2B5EF4-FFF2-40B4-BE49-F238E27FC236}">
                <a16:creationId xmlns:a16="http://schemas.microsoft.com/office/drawing/2014/main" id="{C45978AD-123E-424B-9D74-498201A52F0D}"/>
              </a:ext>
            </a:extLst>
          </p:cNvPr>
          <p:cNvSpPr>
            <a:spLocks noGrp="1"/>
          </p:cNvSpPr>
          <p:nvPr>
            <p:ph idx="1"/>
          </p:nvPr>
        </p:nvSpPr>
        <p:spPr>
          <a:ln>
            <a:noFill/>
          </a:ln>
        </p:spPr>
        <p:txBody>
          <a:bodyPr/>
          <a:lstStyle/>
          <a:p>
            <a:r>
              <a:rPr lang="en-US" dirty="0"/>
              <a:t>Abstract (1-2 paragraphs, 1000 readers)</a:t>
            </a:r>
          </a:p>
          <a:p>
            <a:r>
              <a:rPr lang="en-US" dirty="0"/>
              <a:t>Intro (1-2 pages, 100 readers)</a:t>
            </a:r>
          </a:p>
          <a:p>
            <a:r>
              <a:rPr lang="en-US" dirty="0"/>
              <a:t>Main ideas (2-3 pages, 50 readers)</a:t>
            </a:r>
          </a:p>
          <a:p>
            <a:r>
              <a:rPr lang="en-US" dirty="0"/>
              <a:t>Technical meat (4-6 pages, 5 readers)</a:t>
            </a:r>
          </a:p>
          <a:p>
            <a:r>
              <a:rPr lang="en-US" dirty="0"/>
              <a:t>Related work (1-2 pages, 100 readers)</a:t>
            </a:r>
          </a:p>
        </p:txBody>
      </p:sp>
      <p:sp>
        <p:nvSpPr>
          <p:cNvPr id="4" name="Slide Number Placeholder 3">
            <a:extLst>
              <a:ext uri="{FF2B5EF4-FFF2-40B4-BE49-F238E27FC236}">
                <a16:creationId xmlns:a16="http://schemas.microsoft.com/office/drawing/2014/main" id="{692F65B8-A751-4D33-9B60-1A798EB92E7A}"/>
              </a:ext>
            </a:extLst>
          </p:cNvPr>
          <p:cNvSpPr>
            <a:spLocks noGrp="1"/>
          </p:cNvSpPr>
          <p:nvPr>
            <p:ph type="sldNum" sz="quarter" idx="12"/>
          </p:nvPr>
        </p:nvSpPr>
        <p:spPr/>
        <p:txBody>
          <a:bodyPr/>
          <a:lstStyle/>
          <a:p>
            <a:fld id="{60AD1266-7CE3-2146-B859-359ABF1E0203}" type="slidenum">
              <a:rPr lang="en-US" smtClean="0"/>
              <a:t>13</a:t>
            </a:fld>
            <a:endParaRPr lang="en-US"/>
          </a:p>
        </p:txBody>
      </p:sp>
    </p:spTree>
    <p:extLst>
      <p:ext uri="{BB962C8B-B14F-4D97-AF65-F5344CB8AC3E}">
        <p14:creationId xmlns:p14="http://schemas.microsoft.com/office/powerpoint/2010/main" val="120429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A134-ECA7-4332-9611-BB2151ED41B2}"/>
              </a:ext>
            </a:extLst>
          </p:cNvPr>
          <p:cNvSpPr>
            <a:spLocks noGrp="1"/>
          </p:cNvSpPr>
          <p:nvPr>
            <p:ph type="title"/>
          </p:nvPr>
        </p:nvSpPr>
        <p:spPr/>
        <p:txBody>
          <a:bodyPr/>
          <a:lstStyle/>
          <a:p>
            <a:r>
              <a:rPr lang="en-US" dirty="0"/>
              <a:t>A More Complete Structure [Reps]</a:t>
            </a:r>
          </a:p>
        </p:txBody>
      </p:sp>
      <p:sp>
        <p:nvSpPr>
          <p:cNvPr id="3" name="Content Placeholder 2">
            <a:extLst>
              <a:ext uri="{FF2B5EF4-FFF2-40B4-BE49-F238E27FC236}">
                <a16:creationId xmlns:a16="http://schemas.microsoft.com/office/drawing/2014/main" id="{1FF2E54D-236C-4458-8038-EE983699A1E3}"/>
              </a:ext>
            </a:extLst>
          </p:cNvPr>
          <p:cNvSpPr>
            <a:spLocks noGrp="1"/>
          </p:cNvSpPr>
          <p:nvPr>
            <p:ph idx="1"/>
          </p:nvPr>
        </p:nvSpPr>
        <p:spPr>
          <a:ln>
            <a:noFill/>
          </a:ln>
        </p:spPr>
        <p:txBody>
          <a:bodyPr>
            <a:normAutofit lnSpcReduction="10000"/>
          </a:bodyPr>
          <a:lstStyle/>
          <a:p>
            <a:pPr marL="0" indent="0">
              <a:buNone/>
            </a:pPr>
            <a:r>
              <a:rPr lang="en-US" dirty="0"/>
              <a:t>     Abstract</a:t>
            </a:r>
          </a:p>
          <a:p>
            <a:pPr marL="517525" indent="-517525">
              <a:buFont typeface="+mj-lt"/>
              <a:buAutoNum type="arabicPeriod"/>
            </a:pPr>
            <a:r>
              <a:rPr lang="en-US" dirty="0"/>
              <a:t>Introduction</a:t>
            </a:r>
          </a:p>
          <a:p>
            <a:pPr marL="514350" indent="-514350">
              <a:buFont typeface="+mj-lt"/>
              <a:buAutoNum type="arabicPeriod"/>
            </a:pPr>
            <a:r>
              <a:rPr lang="en-US" dirty="0"/>
              <a:t>Overview and Problem Statement</a:t>
            </a:r>
          </a:p>
          <a:p>
            <a:pPr marL="514350" indent="-514350">
              <a:buFont typeface="+mj-lt"/>
              <a:buAutoNum type="arabicPeriod"/>
            </a:pPr>
            <a:r>
              <a:rPr lang="en-US" dirty="0"/>
              <a:t>[Terminology and Notation]</a:t>
            </a:r>
          </a:p>
          <a:p>
            <a:pPr marL="514350" indent="-514350">
              <a:buFont typeface="+mj-lt"/>
              <a:buAutoNum type="arabicPeriod"/>
            </a:pPr>
            <a:r>
              <a:rPr lang="en-US" dirty="0"/>
              <a:t>Core Algorithm/Idea</a:t>
            </a:r>
          </a:p>
          <a:p>
            <a:pPr marL="514350" indent="-514350">
              <a:buFont typeface="+mj-lt"/>
              <a:buAutoNum type="arabicPeriod"/>
            </a:pPr>
            <a:r>
              <a:rPr lang="en-US" dirty="0"/>
              <a:t>[Extensions]</a:t>
            </a:r>
          </a:p>
          <a:p>
            <a:pPr marL="514350" indent="-514350">
              <a:buFont typeface="+mj-lt"/>
              <a:buAutoNum type="arabicPeriod"/>
            </a:pPr>
            <a:r>
              <a:rPr lang="en-US" dirty="0"/>
              <a:t>Experiments</a:t>
            </a:r>
          </a:p>
          <a:p>
            <a:pPr marL="514350" indent="-514350">
              <a:buFont typeface="+mj-lt"/>
              <a:buAutoNum type="arabicPeriod"/>
            </a:pPr>
            <a:r>
              <a:rPr lang="en-US" dirty="0"/>
              <a:t>[Limitations/Threats to Validity]</a:t>
            </a:r>
          </a:p>
          <a:p>
            <a:pPr marL="514350" indent="-514350">
              <a:buFont typeface="+mj-lt"/>
              <a:buAutoNum type="arabicPeriod"/>
            </a:pPr>
            <a:r>
              <a:rPr lang="en-US" dirty="0"/>
              <a:t>Related Work</a:t>
            </a:r>
          </a:p>
          <a:p>
            <a:pPr marL="514350" indent="-514350">
              <a:buFont typeface="+mj-lt"/>
              <a:buAutoNum type="arabicPeriod"/>
            </a:pPr>
            <a:r>
              <a:rPr lang="en-US" dirty="0"/>
              <a:t>[Conclusion]</a:t>
            </a:r>
          </a:p>
        </p:txBody>
      </p:sp>
      <p:sp>
        <p:nvSpPr>
          <p:cNvPr id="4" name="Slide Number Placeholder 3">
            <a:extLst>
              <a:ext uri="{FF2B5EF4-FFF2-40B4-BE49-F238E27FC236}">
                <a16:creationId xmlns:a16="http://schemas.microsoft.com/office/drawing/2014/main" id="{2AC35296-E9D9-4678-A56B-7C4CDC8E4513}"/>
              </a:ext>
            </a:extLst>
          </p:cNvPr>
          <p:cNvSpPr>
            <a:spLocks noGrp="1"/>
          </p:cNvSpPr>
          <p:nvPr>
            <p:ph type="sldNum" sz="quarter" idx="12"/>
          </p:nvPr>
        </p:nvSpPr>
        <p:spPr/>
        <p:txBody>
          <a:bodyPr/>
          <a:lstStyle/>
          <a:p>
            <a:fld id="{60AD1266-7CE3-2146-B859-359ABF1E0203}" type="slidenum">
              <a:rPr lang="en-US" smtClean="0"/>
              <a:t>14</a:t>
            </a:fld>
            <a:endParaRPr lang="en-US"/>
          </a:p>
        </p:txBody>
      </p:sp>
    </p:spTree>
    <p:extLst>
      <p:ext uri="{BB962C8B-B14F-4D97-AF65-F5344CB8AC3E}">
        <p14:creationId xmlns:p14="http://schemas.microsoft.com/office/powerpoint/2010/main" val="405369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4E6B-794C-4498-8A69-437E85110707}"/>
              </a:ext>
            </a:extLst>
          </p:cNvPr>
          <p:cNvSpPr>
            <a:spLocks noGrp="1"/>
          </p:cNvSpPr>
          <p:nvPr>
            <p:ph type="title"/>
          </p:nvPr>
        </p:nvSpPr>
        <p:spPr/>
        <p:txBody>
          <a:bodyPr>
            <a:normAutofit/>
          </a:bodyPr>
          <a:lstStyle/>
          <a:p>
            <a:r>
              <a:rPr lang="en-US" dirty="0"/>
              <a:t>Two Overarching </a:t>
            </a:r>
            <a:r>
              <a:rPr lang="en-US" u="sng" dirty="0"/>
              <a:t>Challenges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669376-CC81-4DA6-AB62-11D5713B9A8D}"/>
                  </a:ext>
                </a:extLst>
              </p:cNvPr>
              <p:cNvSpPr>
                <a:spLocks noGrp="1"/>
              </p:cNvSpPr>
              <p:nvPr>
                <p:ph idx="1"/>
              </p:nvPr>
            </p:nvSpPr>
            <p:spPr>
              <a:xfrm>
                <a:off x="457200" y="1295400"/>
                <a:ext cx="8229600" cy="5186320"/>
              </a:xfrm>
            </p:spPr>
            <p:txBody>
              <a:bodyPr>
                <a:normAutofit fontScale="92500" lnSpcReduction="20000"/>
              </a:bodyPr>
              <a:lstStyle/>
              <a:p>
                <a:r>
                  <a:rPr lang="en-US" dirty="0"/>
                  <a:t>Busy reviewers with 15-25</a:t>
                </a:r>
              </a:p>
              <a:p>
                <a:pPr marL="0" indent="0">
                  <a:buNone/>
                </a:pPr>
                <a:r>
                  <a:rPr lang="en-US" dirty="0"/>
                  <a:t>   submissions to read</a:t>
                </a:r>
              </a:p>
              <a:p>
                <a:pPr lvl="1"/>
                <a:r>
                  <a:rPr lang="en-US" dirty="0"/>
                  <a:t>Keep their interest!</a:t>
                </a:r>
              </a:p>
              <a:p>
                <a:pPr lvl="1"/>
                <a:r>
                  <a:rPr lang="en-US" dirty="0"/>
                  <a:t>If they start to skim, game over!!</a:t>
                </a:r>
              </a:p>
              <a:p>
                <a:pPr lvl="1"/>
                <a:r>
                  <a:rPr lang="en-US" b="0" dirty="0"/>
                  <a:t>Must overcome the general CS reviewing attitude, which is (almost)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𝑟𝑒𝑗𝑒𝑐𝑡</m:t>
                    </m:r>
                    <m:r>
                      <a:rPr lang="en-US" b="0" i="1" smtClean="0">
                        <a:latin typeface="Cambria Math" panose="02040503050406030204" pitchFamily="18" charset="0"/>
                      </a:rPr>
                      <m:t>"</m:t>
                    </m:r>
                  </m:oMath>
                </a14:m>
                <a:endParaRPr lang="en-US" dirty="0"/>
              </a:p>
              <a:p>
                <a:endParaRPr lang="en-US" dirty="0"/>
              </a:p>
              <a:p>
                <a:r>
                  <a:rPr lang="en-US" dirty="0">
                    <a:solidFill>
                      <a:schemeClr val="bg1">
                        <a:lumMod val="75000"/>
                      </a:schemeClr>
                    </a:solidFill>
                  </a:rPr>
                  <a:t>Length restrictions on conference submissions</a:t>
                </a:r>
              </a:p>
              <a:p>
                <a:pPr lvl="1"/>
                <a:r>
                  <a:rPr lang="en-US" dirty="0">
                    <a:solidFill>
                      <a:schemeClr val="bg1">
                        <a:lumMod val="75000"/>
                      </a:schemeClr>
                    </a:solidFill>
                  </a:rPr>
                  <a:t>Human foible:</a:t>
                </a:r>
              </a:p>
              <a:p>
                <a:pPr lvl="2"/>
                <a:r>
                  <a:rPr lang="en-US" dirty="0">
                    <a:solidFill>
                      <a:schemeClr val="bg1">
                        <a:lumMod val="75000"/>
                      </a:schemeClr>
                    </a:solidFill>
                  </a:rPr>
                  <a:t>You will use (more than) the space you are allowed</a:t>
                </a:r>
              </a:p>
              <a:p>
                <a:pPr lvl="2"/>
                <a:r>
                  <a:rPr lang="en-US" dirty="0">
                    <a:solidFill>
                      <a:schemeClr val="bg1">
                        <a:lumMod val="75000"/>
                      </a:schemeClr>
                    </a:solidFill>
                  </a:rPr>
                  <a:t>Thus, you will always have to cut something at the end</a:t>
                </a:r>
              </a:p>
              <a:p>
                <a:pPr lvl="1"/>
                <a:r>
                  <a:rPr lang="en-US" dirty="0">
                    <a:solidFill>
                      <a:schemeClr val="bg1">
                        <a:lumMod val="75000"/>
                      </a:schemeClr>
                    </a:solidFill>
                  </a:rPr>
                  <a:t>Learn to make wise decisions about using the space</a:t>
                </a:r>
              </a:p>
              <a:p>
                <a:pPr lvl="2"/>
                <a:r>
                  <a:rPr lang="en-US" dirty="0">
                    <a:solidFill>
                      <a:schemeClr val="bg1">
                        <a:lumMod val="75000"/>
                      </a:schemeClr>
                    </a:solidFill>
                  </a:rPr>
                  <a:t>Do I use ¼ page or 1 page to cover this aspect?</a:t>
                </a:r>
              </a:p>
              <a:p>
                <a:pPr lvl="2"/>
                <a:r>
                  <a:rPr lang="en-US" dirty="0">
                    <a:solidFill>
                      <a:schemeClr val="bg1">
                        <a:lumMod val="75000"/>
                      </a:schemeClr>
                    </a:solidFill>
                  </a:rPr>
                  <a:t>Do I use 1” or 4” to express this idea?  (2 sentences or a full paragraph?)</a:t>
                </a:r>
              </a:p>
              <a:p>
                <a:endParaRPr lang="en-US" dirty="0"/>
              </a:p>
            </p:txBody>
          </p:sp>
        </mc:Choice>
        <mc:Fallback xmlns="">
          <p:sp>
            <p:nvSpPr>
              <p:cNvPr id="3" name="Content Placeholder 2">
                <a:extLst>
                  <a:ext uri="{FF2B5EF4-FFF2-40B4-BE49-F238E27FC236}">
                    <a16:creationId xmlns:a16="http://schemas.microsoft.com/office/drawing/2014/main" id="{6A669376-CC81-4DA6-AB62-11D5713B9A8D}"/>
                  </a:ext>
                </a:extLst>
              </p:cNvPr>
              <p:cNvSpPr>
                <a:spLocks noGrp="1" noRot="1" noChangeAspect="1" noMove="1" noResize="1" noEditPoints="1" noAdjustHandles="1" noChangeArrowheads="1" noChangeShapeType="1" noTextEdit="1"/>
              </p:cNvSpPr>
              <p:nvPr>
                <p:ph idx="1"/>
              </p:nvPr>
            </p:nvSpPr>
            <p:spPr>
              <a:xfrm>
                <a:off x="457200" y="1295400"/>
                <a:ext cx="8229600" cy="5186320"/>
              </a:xfrm>
              <a:blipFill>
                <a:blip r:embed="rId2"/>
                <a:stretch>
                  <a:fillRect l="-1111" t="-2706" r="-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2869E17-69D8-4DB2-B150-203AD56B651A}"/>
              </a:ext>
            </a:extLst>
          </p:cNvPr>
          <p:cNvSpPr>
            <a:spLocks noGrp="1"/>
          </p:cNvSpPr>
          <p:nvPr>
            <p:ph type="sldNum" sz="quarter" idx="12"/>
          </p:nvPr>
        </p:nvSpPr>
        <p:spPr/>
        <p:txBody>
          <a:bodyPr/>
          <a:lstStyle/>
          <a:p>
            <a:fld id="{60AD1266-7CE3-2146-B859-359ABF1E0203}" type="slidenum">
              <a:rPr lang="en-US" smtClean="0"/>
              <a:t>15</a:t>
            </a:fld>
            <a:endParaRPr lang="en-US"/>
          </a:p>
        </p:txBody>
      </p:sp>
      <p:pic>
        <p:nvPicPr>
          <p:cNvPr id="8" name="Picture 7">
            <a:extLst>
              <a:ext uri="{FF2B5EF4-FFF2-40B4-BE49-F238E27FC236}">
                <a16:creationId xmlns:a16="http://schemas.microsoft.com/office/drawing/2014/main" id="{F901F637-C3FC-402A-83A1-1D7143DB1F23}"/>
              </a:ext>
            </a:extLst>
          </p:cNvPr>
          <p:cNvPicPr>
            <a:picLocks noChangeAspect="1"/>
          </p:cNvPicPr>
          <p:nvPr/>
        </p:nvPicPr>
        <p:blipFill>
          <a:blip r:embed="rId3"/>
          <a:stretch>
            <a:fillRect/>
          </a:stretch>
        </p:blipFill>
        <p:spPr>
          <a:xfrm>
            <a:off x="5571367" y="943504"/>
            <a:ext cx="3115433" cy="1759888"/>
          </a:xfrm>
          <a:prstGeom prst="rect">
            <a:avLst/>
          </a:prstGeom>
        </p:spPr>
      </p:pic>
      <p:sp>
        <p:nvSpPr>
          <p:cNvPr id="5" name="Rectangle 4">
            <a:extLst>
              <a:ext uri="{FF2B5EF4-FFF2-40B4-BE49-F238E27FC236}">
                <a16:creationId xmlns:a16="http://schemas.microsoft.com/office/drawing/2014/main" id="{322E38C1-5D41-4322-A849-4A4C7E71087D}"/>
              </a:ext>
            </a:extLst>
          </p:cNvPr>
          <p:cNvSpPr/>
          <p:nvPr/>
        </p:nvSpPr>
        <p:spPr bwMode="auto">
          <a:xfrm>
            <a:off x="944666" y="2059350"/>
            <a:ext cx="4353170" cy="68689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23408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6498-62D8-4C49-B021-E3CFE7452379}"/>
              </a:ext>
            </a:extLst>
          </p:cNvPr>
          <p:cNvSpPr>
            <a:spLocks noGrp="1"/>
          </p:cNvSpPr>
          <p:nvPr>
            <p:ph type="title"/>
          </p:nvPr>
        </p:nvSpPr>
        <p:spPr/>
        <p:txBody>
          <a:bodyPr/>
          <a:lstStyle/>
          <a:p>
            <a:r>
              <a:rPr lang="en-US" dirty="0"/>
              <a:t>Abstract [Kent Beck via SPJ]</a:t>
            </a:r>
          </a:p>
        </p:txBody>
      </p:sp>
      <p:sp>
        <p:nvSpPr>
          <p:cNvPr id="3" name="Content Placeholder 2">
            <a:extLst>
              <a:ext uri="{FF2B5EF4-FFF2-40B4-BE49-F238E27FC236}">
                <a16:creationId xmlns:a16="http://schemas.microsoft.com/office/drawing/2014/main" id="{A4D91718-FC36-4FFD-AE9D-9B868321F2A4}"/>
              </a:ext>
            </a:extLst>
          </p:cNvPr>
          <p:cNvSpPr>
            <a:spLocks noGrp="1"/>
          </p:cNvSpPr>
          <p:nvPr>
            <p:ph idx="1"/>
          </p:nvPr>
        </p:nvSpPr>
        <p:spPr>
          <a:xfrm>
            <a:off x="101152" y="1554640"/>
            <a:ext cx="5603734" cy="2332866"/>
          </a:xfrm>
          <a:noFill/>
          <a:ln>
            <a:noFill/>
          </a:ln>
        </p:spPr>
        <p:txBody>
          <a:bodyPr>
            <a:normAutofit/>
          </a:bodyPr>
          <a:lstStyle/>
          <a:p>
            <a:pPr marL="0" indent="0">
              <a:buNone/>
            </a:pPr>
            <a:r>
              <a:rPr lang="en-US" sz="2400" dirty="0"/>
              <a:t>Four sentences</a:t>
            </a:r>
          </a:p>
          <a:p>
            <a:pPr marL="457200" indent="-457200">
              <a:buFont typeface="+mj-lt"/>
              <a:buAutoNum type="arabicPeriod"/>
            </a:pPr>
            <a:r>
              <a:rPr lang="en-US" sz="2400" dirty="0"/>
              <a:t>State the problem</a:t>
            </a:r>
          </a:p>
          <a:p>
            <a:pPr marL="457200" indent="-457200">
              <a:buFont typeface="+mj-lt"/>
              <a:buAutoNum type="arabicPeriod"/>
            </a:pPr>
            <a:r>
              <a:rPr lang="en-US" sz="2400" dirty="0"/>
              <a:t>Say why it’s an interesting problem</a:t>
            </a:r>
          </a:p>
          <a:p>
            <a:pPr marL="457200" indent="-457200">
              <a:buFont typeface="+mj-lt"/>
              <a:buAutoNum type="arabicPeriod"/>
            </a:pPr>
            <a:r>
              <a:rPr lang="en-US" sz="2400" dirty="0"/>
              <a:t>Say what your solution achieves</a:t>
            </a:r>
          </a:p>
          <a:p>
            <a:pPr marL="457200" indent="-457200">
              <a:buFont typeface="+mj-lt"/>
              <a:buAutoNum type="arabicPeriod"/>
            </a:pPr>
            <a:r>
              <a:rPr lang="en-US" sz="2400" dirty="0"/>
              <a:t>Say what follows from your solution</a:t>
            </a:r>
          </a:p>
        </p:txBody>
      </p:sp>
      <p:sp>
        <p:nvSpPr>
          <p:cNvPr id="4" name="Slide Number Placeholder 3">
            <a:extLst>
              <a:ext uri="{FF2B5EF4-FFF2-40B4-BE49-F238E27FC236}">
                <a16:creationId xmlns:a16="http://schemas.microsoft.com/office/drawing/2014/main" id="{18D6305A-14E7-41F6-BC3F-F117190CA760}"/>
              </a:ext>
            </a:extLst>
          </p:cNvPr>
          <p:cNvSpPr>
            <a:spLocks noGrp="1"/>
          </p:cNvSpPr>
          <p:nvPr>
            <p:ph type="sldNum" sz="quarter" idx="12"/>
          </p:nvPr>
        </p:nvSpPr>
        <p:spPr/>
        <p:txBody>
          <a:bodyPr/>
          <a:lstStyle/>
          <a:p>
            <a:fld id="{60AD1266-7CE3-2146-B859-359ABF1E0203}" type="slidenum">
              <a:rPr lang="en-US" smtClean="0"/>
              <a:t>16</a:t>
            </a:fld>
            <a:endParaRPr lang="en-US"/>
          </a:p>
        </p:txBody>
      </p:sp>
      <p:pic>
        <p:nvPicPr>
          <p:cNvPr id="6" name="Picture 5">
            <a:extLst>
              <a:ext uri="{FF2B5EF4-FFF2-40B4-BE49-F238E27FC236}">
                <a16:creationId xmlns:a16="http://schemas.microsoft.com/office/drawing/2014/main" id="{E57712B6-EE5F-4B2C-9A14-8F709FE120AC}"/>
              </a:ext>
            </a:extLst>
          </p:cNvPr>
          <p:cNvPicPr>
            <a:picLocks noChangeAspect="1"/>
          </p:cNvPicPr>
          <p:nvPr/>
        </p:nvPicPr>
        <p:blipFill>
          <a:blip r:embed="rId2"/>
          <a:stretch>
            <a:fillRect/>
          </a:stretch>
        </p:blipFill>
        <p:spPr>
          <a:xfrm>
            <a:off x="5842575" y="1373286"/>
            <a:ext cx="3171825" cy="2695575"/>
          </a:xfrm>
          <a:prstGeom prst="rect">
            <a:avLst/>
          </a:prstGeom>
          <a:ln>
            <a:solidFill>
              <a:schemeClr val="tx1"/>
            </a:solidFill>
          </a:ln>
        </p:spPr>
      </p:pic>
      <p:sp>
        <p:nvSpPr>
          <p:cNvPr id="7" name="Freeform: Shape 6">
            <a:extLst>
              <a:ext uri="{FF2B5EF4-FFF2-40B4-BE49-F238E27FC236}">
                <a16:creationId xmlns:a16="http://schemas.microsoft.com/office/drawing/2014/main" id="{67058540-03C9-48E3-8C95-6644F76DF781}"/>
              </a:ext>
            </a:extLst>
          </p:cNvPr>
          <p:cNvSpPr/>
          <p:nvPr/>
        </p:nvSpPr>
        <p:spPr bwMode="auto">
          <a:xfrm>
            <a:off x="5842449" y="1602223"/>
            <a:ext cx="3139709" cy="776835"/>
          </a:xfrm>
          <a:custGeom>
            <a:avLst/>
            <a:gdLst>
              <a:gd name="connsiteX0" fmla="*/ 24277 w 3155894"/>
              <a:gd name="connsiteY0" fmla="*/ 16184 h 776835"/>
              <a:gd name="connsiteX1" fmla="*/ 24277 w 3155894"/>
              <a:gd name="connsiteY1" fmla="*/ 16184 h 776835"/>
              <a:gd name="connsiteX2" fmla="*/ 16185 w 3155894"/>
              <a:gd name="connsiteY2" fmla="*/ 202301 h 776835"/>
              <a:gd name="connsiteX3" fmla="*/ 0 w 3155894"/>
              <a:gd name="connsiteY3" fmla="*/ 258945 h 776835"/>
              <a:gd name="connsiteX4" fmla="*/ 16185 w 3155894"/>
              <a:gd name="connsiteY4" fmla="*/ 776835 h 776835"/>
              <a:gd name="connsiteX5" fmla="*/ 2241494 w 3155894"/>
              <a:gd name="connsiteY5" fmla="*/ 776835 h 776835"/>
              <a:gd name="connsiteX6" fmla="*/ 2241494 w 3155894"/>
              <a:gd name="connsiteY6" fmla="*/ 776835 h 776835"/>
              <a:gd name="connsiteX7" fmla="*/ 2249586 w 3155894"/>
              <a:gd name="connsiteY7" fmla="*/ 647363 h 776835"/>
              <a:gd name="connsiteX8" fmla="*/ 3155894 w 3155894"/>
              <a:gd name="connsiteY8" fmla="*/ 655455 h 776835"/>
              <a:gd name="connsiteX9" fmla="*/ 3155894 w 3155894"/>
              <a:gd name="connsiteY9" fmla="*/ 0 h 776835"/>
              <a:gd name="connsiteX10" fmla="*/ 24277 w 3155894"/>
              <a:gd name="connsiteY10" fmla="*/ 16184 h 776835"/>
              <a:gd name="connsiteX0" fmla="*/ 24380 w 3155997"/>
              <a:gd name="connsiteY0" fmla="*/ 16184 h 776835"/>
              <a:gd name="connsiteX1" fmla="*/ 24380 w 3155997"/>
              <a:gd name="connsiteY1" fmla="*/ 16184 h 776835"/>
              <a:gd name="connsiteX2" fmla="*/ 103 w 3155997"/>
              <a:gd name="connsiteY2" fmla="*/ 258945 h 776835"/>
              <a:gd name="connsiteX3" fmla="*/ 16288 w 3155997"/>
              <a:gd name="connsiteY3" fmla="*/ 776835 h 776835"/>
              <a:gd name="connsiteX4" fmla="*/ 2241597 w 3155997"/>
              <a:gd name="connsiteY4" fmla="*/ 776835 h 776835"/>
              <a:gd name="connsiteX5" fmla="*/ 2241597 w 3155997"/>
              <a:gd name="connsiteY5" fmla="*/ 776835 h 776835"/>
              <a:gd name="connsiteX6" fmla="*/ 2249689 w 3155997"/>
              <a:gd name="connsiteY6" fmla="*/ 647363 h 776835"/>
              <a:gd name="connsiteX7" fmla="*/ 3155997 w 3155997"/>
              <a:gd name="connsiteY7" fmla="*/ 655455 h 776835"/>
              <a:gd name="connsiteX8" fmla="*/ 3155997 w 3155997"/>
              <a:gd name="connsiteY8" fmla="*/ 0 h 776835"/>
              <a:gd name="connsiteX9" fmla="*/ 24380 w 3155997"/>
              <a:gd name="connsiteY9" fmla="*/ 16184 h 776835"/>
              <a:gd name="connsiteX0" fmla="*/ 24380 w 3155997"/>
              <a:gd name="connsiteY0" fmla="*/ 16184 h 776835"/>
              <a:gd name="connsiteX1" fmla="*/ 24380 w 3155997"/>
              <a:gd name="connsiteY1" fmla="*/ 16184 h 776835"/>
              <a:gd name="connsiteX2" fmla="*/ 103 w 3155997"/>
              <a:gd name="connsiteY2" fmla="*/ 258945 h 776835"/>
              <a:gd name="connsiteX3" fmla="*/ 16288 w 3155997"/>
              <a:gd name="connsiteY3" fmla="*/ 776835 h 776835"/>
              <a:gd name="connsiteX4" fmla="*/ 2241597 w 3155997"/>
              <a:gd name="connsiteY4" fmla="*/ 776835 h 776835"/>
              <a:gd name="connsiteX5" fmla="*/ 2241597 w 3155997"/>
              <a:gd name="connsiteY5" fmla="*/ 776835 h 776835"/>
              <a:gd name="connsiteX6" fmla="*/ 2249689 w 3155997"/>
              <a:gd name="connsiteY6" fmla="*/ 647363 h 776835"/>
              <a:gd name="connsiteX7" fmla="*/ 3155997 w 3155997"/>
              <a:gd name="connsiteY7" fmla="*/ 655455 h 776835"/>
              <a:gd name="connsiteX8" fmla="*/ 3155997 w 3155997"/>
              <a:gd name="connsiteY8" fmla="*/ 0 h 776835"/>
              <a:gd name="connsiteX9" fmla="*/ 24380 w 3155997"/>
              <a:gd name="connsiteY9" fmla="*/ 16184 h 776835"/>
              <a:gd name="connsiteX0" fmla="*/ 170551 w 3302168"/>
              <a:gd name="connsiteY0" fmla="*/ 16184 h 776835"/>
              <a:gd name="connsiteX1" fmla="*/ 170551 w 3302168"/>
              <a:gd name="connsiteY1" fmla="*/ 16184 h 776835"/>
              <a:gd name="connsiteX2" fmla="*/ 162459 w 3302168"/>
              <a:gd name="connsiteY2" fmla="*/ 776835 h 776835"/>
              <a:gd name="connsiteX3" fmla="*/ 2387768 w 3302168"/>
              <a:gd name="connsiteY3" fmla="*/ 776835 h 776835"/>
              <a:gd name="connsiteX4" fmla="*/ 2387768 w 3302168"/>
              <a:gd name="connsiteY4" fmla="*/ 776835 h 776835"/>
              <a:gd name="connsiteX5" fmla="*/ 2395860 w 3302168"/>
              <a:gd name="connsiteY5" fmla="*/ 647363 h 776835"/>
              <a:gd name="connsiteX6" fmla="*/ 3302168 w 3302168"/>
              <a:gd name="connsiteY6" fmla="*/ 655455 h 776835"/>
              <a:gd name="connsiteX7" fmla="*/ 3302168 w 3302168"/>
              <a:gd name="connsiteY7" fmla="*/ 0 h 776835"/>
              <a:gd name="connsiteX8" fmla="*/ 170551 w 3302168"/>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33401 w 3139709"/>
              <a:gd name="connsiteY5" fmla="*/ 647363 h 776835"/>
              <a:gd name="connsiteX6" fmla="*/ 3139709 w 3139709"/>
              <a:gd name="connsiteY6" fmla="*/ 655455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16775 w 3139709"/>
              <a:gd name="connsiteY5" fmla="*/ 647363 h 776835"/>
              <a:gd name="connsiteX6" fmla="*/ 3139709 w 3139709"/>
              <a:gd name="connsiteY6" fmla="*/ 655455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34110 w 3139709"/>
              <a:gd name="connsiteY5" fmla="*/ 625694 h 776835"/>
              <a:gd name="connsiteX6" fmla="*/ 3139709 w 3139709"/>
              <a:gd name="connsiteY6" fmla="*/ 655455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34110 w 3139709"/>
              <a:gd name="connsiteY5" fmla="*/ 625694 h 776835"/>
              <a:gd name="connsiteX6" fmla="*/ 3139709 w 3139709"/>
              <a:gd name="connsiteY6" fmla="*/ 625119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25443 w 3139709"/>
              <a:gd name="connsiteY5" fmla="*/ 625694 h 776835"/>
              <a:gd name="connsiteX6" fmla="*/ 3139709 w 3139709"/>
              <a:gd name="connsiteY6" fmla="*/ 625119 h 776835"/>
              <a:gd name="connsiteX7" fmla="*/ 3139709 w 3139709"/>
              <a:gd name="connsiteY7" fmla="*/ 0 h 776835"/>
              <a:gd name="connsiteX8" fmla="*/ 8092 w 3139709"/>
              <a:gd name="connsiteY8" fmla="*/ 16184 h 77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709" h="776835">
                <a:moveTo>
                  <a:pt x="8092" y="16184"/>
                </a:moveTo>
                <a:lnTo>
                  <a:pt x="8092" y="16184"/>
                </a:lnTo>
                <a:cubicBezTo>
                  <a:pt x="6743" y="142959"/>
                  <a:pt x="4046" y="396509"/>
                  <a:pt x="0" y="776835"/>
                </a:cubicBezTo>
                <a:lnTo>
                  <a:pt x="2225309" y="776835"/>
                </a:lnTo>
                <a:lnTo>
                  <a:pt x="2225309" y="776835"/>
                </a:lnTo>
                <a:cubicBezTo>
                  <a:pt x="2225331" y="751645"/>
                  <a:pt x="2225398" y="676074"/>
                  <a:pt x="2225443" y="625694"/>
                </a:cubicBezTo>
                <a:lnTo>
                  <a:pt x="3139709" y="625119"/>
                </a:lnTo>
                <a:lnTo>
                  <a:pt x="3139709" y="0"/>
                </a:lnTo>
                <a:lnTo>
                  <a:pt x="8092" y="16184"/>
                </a:lnTo>
                <a:close/>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8" name="Freeform: Shape 7">
            <a:extLst>
              <a:ext uri="{FF2B5EF4-FFF2-40B4-BE49-F238E27FC236}">
                <a16:creationId xmlns:a16="http://schemas.microsoft.com/office/drawing/2014/main" id="{A6018A17-F5E4-4708-804E-1F8D68A9E672}"/>
              </a:ext>
            </a:extLst>
          </p:cNvPr>
          <p:cNvSpPr/>
          <p:nvPr/>
        </p:nvSpPr>
        <p:spPr bwMode="auto">
          <a:xfrm>
            <a:off x="5850427" y="2231829"/>
            <a:ext cx="3133228" cy="905733"/>
          </a:xfrm>
          <a:custGeom>
            <a:avLst/>
            <a:gdLst>
              <a:gd name="connsiteX0" fmla="*/ 2218828 w 3133228"/>
              <a:gd name="connsiteY0" fmla="*/ 0 h 910067"/>
              <a:gd name="connsiteX1" fmla="*/ 3133228 w 3133228"/>
              <a:gd name="connsiteY1" fmla="*/ 17335 h 910067"/>
              <a:gd name="connsiteX2" fmla="*/ 3120227 w 3133228"/>
              <a:gd name="connsiteY2" fmla="*/ 910067 h 910067"/>
              <a:gd name="connsiteX3" fmla="*/ 0 w 3133228"/>
              <a:gd name="connsiteY3" fmla="*/ 888398 h 910067"/>
              <a:gd name="connsiteX4" fmla="*/ 4333 w 3133228"/>
              <a:gd name="connsiteY4" fmla="*/ 147344 h 910067"/>
              <a:gd name="connsiteX5" fmla="*/ 2223162 w 3133228"/>
              <a:gd name="connsiteY5" fmla="*/ 147344 h 910067"/>
              <a:gd name="connsiteX6" fmla="*/ 2218828 w 3133228"/>
              <a:gd name="connsiteY6" fmla="*/ 0 h 910067"/>
              <a:gd name="connsiteX0" fmla="*/ 2218828 w 3146229"/>
              <a:gd name="connsiteY0" fmla="*/ 0 h 910067"/>
              <a:gd name="connsiteX1" fmla="*/ 3133228 w 3146229"/>
              <a:gd name="connsiteY1" fmla="*/ 17335 h 910067"/>
              <a:gd name="connsiteX2" fmla="*/ 3146229 w 3146229"/>
              <a:gd name="connsiteY2" fmla="*/ 910067 h 910067"/>
              <a:gd name="connsiteX3" fmla="*/ 0 w 3146229"/>
              <a:gd name="connsiteY3" fmla="*/ 888398 h 910067"/>
              <a:gd name="connsiteX4" fmla="*/ 4333 w 3146229"/>
              <a:gd name="connsiteY4" fmla="*/ 147344 h 910067"/>
              <a:gd name="connsiteX5" fmla="*/ 2223162 w 3146229"/>
              <a:gd name="connsiteY5" fmla="*/ 147344 h 910067"/>
              <a:gd name="connsiteX6" fmla="*/ 2218828 w 3146229"/>
              <a:gd name="connsiteY6" fmla="*/ 0 h 910067"/>
              <a:gd name="connsiteX0" fmla="*/ 2218828 w 3133228"/>
              <a:gd name="connsiteY0" fmla="*/ 0 h 905733"/>
              <a:gd name="connsiteX1" fmla="*/ 3133228 w 3133228"/>
              <a:gd name="connsiteY1" fmla="*/ 17335 h 905733"/>
              <a:gd name="connsiteX2" fmla="*/ 3133228 w 3133228"/>
              <a:gd name="connsiteY2" fmla="*/ 905733 h 905733"/>
              <a:gd name="connsiteX3" fmla="*/ 0 w 3133228"/>
              <a:gd name="connsiteY3" fmla="*/ 888398 h 905733"/>
              <a:gd name="connsiteX4" fmla="*/ 4333 w 3133228"/>
              <a:gd name="connsiteY4" fmla="*/ 147344 h 905733"/>
              <a:gd name="connsiteX5" fmla="*/ 2223162 w 3133228"/>
              <a:gd name="connsiteY5" fmla="*/ 147344 h 905733"/>
              <a:gd name="connsiteX6" fmla="*/ 2218828 w 3133228"/>
              <a:gd name="connsiteY6" fmla="*/ 0 h 905733"/>
              <a:gd name="connsiteX0" fmla="*/ 2218828 w 3133228"/>
              <a:gd name="connsiteY0" fmla="*/ 0 h 905733"/>
              <a:gd name="connsiteX1" fmla="*/ 3133228 w 3133228"/>
              <a:gd name="connsiteY1" fmla="*/ 17335 h 905733"/>
              <a:gd name="connsiteX2" fmla="*/ 3133228 w 3133228"/>
              <a:gd name="connsiteY2" fmla="*/ 905733 h 905733"/>
              <a:gd name="connsiteX3" fmla="*/ 0 w 3133228"/>
              <a:gd name="connsiteY3" fmla="*/ 888398 h 905733"/>
              <a:gd name="connsiteX4" fmla="*/ 4333 w 3133228"/>
              <a:gd name="connsiteY4" fmla="*/ 147344 h 905733"/>
              <a:gd name="connsiteX5" fmla="*/ 2223162 w 3133228"/>
              <a:gd name="connsiteY5" fmla="*/ 147344 h 905733"/>
              <a:gd name="connsiteX6" fmla="*/ 2218828 w 3133228"/>
              <a:gd name="connsiteY6" fmla="*/ 0 h 905733"/>
              <a:gd name="connsiteX0" fmla="*/ 2218828 w 3133228"/>
              <a:gd name="connsiteY0" fmla="*/ 0 h 905733"/>
              <a:gd name="connsiteX1" fmla="*/ 3133228 w 3133228"/>
              <a:gd name="connsiteY1" fmla="*/ 0 h 905733"/>
              <a:gd name="connsiteX2" fmla="*/ 3133228 w 3133228"/>
              <a:gd name="connsiteY2" fmla="*/ 905733 h 905733"/>
              <a:gd name="connsiteX3" fmla="*/ 0 w 3133228"/>
              <a:gd name="connsiteY3" fmla="*/ 888398 h 905733"/>
              <a:gd name="connsiteX4" fmla="*/ 4333 w 3133228"/>
              <a:gd name="connsiteY4" fmla="*/ 147344 h 905733"/>
              <a:gd name="connsiteX5" fmla="*/ 2223162 w 3133228"/>
              <a:gd name="connsiteY5" fmla="*/ 147344 h 905733"/>
              <a:gd name="connsiteX6" fmla="*/ 2218828 w 3133228"/>
              <a:gd name="connsiteY6" fmla="*/ 0 h 90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28" h="905733">
                <a:moveTo>
                  <a:pt x="2218828" y="0"/>
                </a:moveTo>
                <a:lnTo>
                  <a:pt x="3133228" y="0"/>
                </a:lnTo>
                <a:lnTo>
                  <a:pt x="3133228" y="905733"/>
                </a:lnTo>
                <a:lnTo>
                  <a:pt x="0" y="888398"/>
                </a:lnTo>
                <a:cubicBezTo>
                  <a:pt x="1444" y="641380"/>
                  <a:pt x="2889" y="394362"/>
                  <a:pt x="4333" y="147344"/>
                </a:cubicBezTo>
                <a:lnTo>
                  <a:pt x="2223162" y="147344"/>
                </a:lnTo>
                <a:lnTo>
                  <a:pt x="2218828" y="0"/>
                </a:lnTo>
                <a:close/>
              </a:path>
            </a:pathLst>
          </a:custGeom>
          <a:noFill/>
          <a:ln w="254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endParaRPr lang="en-US" sz="800" b="1">
              <a:solidFill>
                <a:schemeClr val="bg2"/>
              </a:solidFill>
              <a:latin typeface="Arial" charset="0"/>
            </a:endParaRPr>
          </a:p>
        </p:txBody>
      </p:sp>
      <p:sp>
        <p:nvSpPr>
          <p:cNvPr id="9" name="Freeform: Shape 8">
            <a:extLst>
              <a:ext uri="{FF2B5EF4-FFF2-40B4-BE49-F238E27FC236}">
                <a16:creationId xmlns:a16="http://schemas.microsoft.com/office/drawing/2014/main" id="{C57B2489-6B4A-461D-AEF5-50BD99EDEB2D}"/>
              </a:ext>
            </a:extLst>
          </p:cNvPr>
          <p:cNvSpPr/>
          <p:nvPr/>
        </p:nvSpPr>
        <p:spPr bwMode="auto">
          <a:xfrm>
            <a:off x="5850010" y="3128895"/>
            <a:ext cx="3137980" cy="624046"/>
          </a:xfrm>
          <a:custGeom>
            <a:avLst/>
            <a:gdLst>
              <a:gd name="connsiteX0" fmla="*/ 0 w 3141896"/>
              <a:gd name="connsiteY0" fmla="*/ 0 h 628379"/>
              <a:gd name="connsiteX1" fmla="*/ 3141896 w 3141896"/>
              <a:gd name="connsiteY1" fmla="*/ 26002 h 628379"/>
              <a:gd name="connsiteX2" fmla="*/ 3137562 w 3141896"/>
              <a:gd name="connsiteY2" fmla="*/ 463700 h 628379"/>
              <a:gd name="connsiteX3" fmla="*/ 481035 w 3141896"/>
              <a:gd name="connsiteY3" fmla="*/ 459367 h 628379"/>
              <a:gd name="connsiteX4" fmla="*/ 481035 w 3141896"/>
              <a:gd name="connsiteY4" fmla="*/ 624045 h 628379"/>
              <a:gd name="connsiteX5" fmla="*/ 13001 w 3141896"/>
              <a:gd name="connsiteY5" fmla="*/ 628379 h 628379"/>
              <a:gd name="connsiteX6" fmla="*/ 0 w 3141896"/>
              <a:gd name="connsiteY6" fmla="*/ 0 h 628379"/>
              <a:gd name="connsiteX0" fmla="*/ 4334 w 3146230"/>
              <a:gd name="connsiteY0" fmla="*/ 0 h 624046"/>
              <a:gd name="connsiteX1" fmla="*/ 3146230 w 3146230"/>
              <a:gd name="connsiteY1" fmla="*/ 26002 h 624046"/>
              <a:gd name="connsiteX2" fmla="*/ 3141896 w 3146230"/>
              <a:gd name="connsiteY2" fmla="*/ 463700 h 624046"/>
              <a:gd name="connsiteX3" fmla="*/ 485369 w 3146230"/>
              <a:gd name="connsiteY3" fmla="*/ 459367 h 624046"/>
              <a:gd name="connsiteX4" fmla="*/ 485369 w 3146230"/>
              <a:gd name="connsiteY4" fmla="*/ 624045 h 624046"/>
              <a:gd name="connsiteX5" fmla="*/ 0 w 3146230"/>
              <a:gd name="connsiteY5" fmla="*/ 624046 h 624046"/>
              <a:gd name="connsiteX6" fmla="*/ 4334 w 3146230"/>
              <a:gd name="connsiteY6" fmla="*/ 0 h 624046"/>
              <a:gd name="connsiteX0" fmla="*/ 193 w 3142089"/>
              <a:gd name="connsiteY0" fmla="*/ 0 h 624046"/>
              <a:gd name="connsiteX1" fmla="*/ 3142089 w 3142089"/>
              <a:gd name="connsiteY1" fmla="*/ 26002 h 624046"/>
              <a:gd name="connsiteX2" fmla="*/ 3137755 w 3142089"/>
              <a:gd name="connsiteY2" fmla="*/ 463700 h 624046"/>
              <a:gd name="connsiteX3" fmla="*/ 481228 w 3142089"/>
              <a:gd name="connsiteY3" fmla="*/ 459367 h 624046"/>
              <a:gd name="connsiteX4" fmla="*/ 481228 w 3142089"/>
              <a:gd name="connsiteY4" fmla="*/ 624045 h 624046"/>
              <a:gd name="connsiteX5" fmla="*/ 4526 w 3142089"/>
              <a:gd name="connsiteY5" fmla="*/ 624046 h 624046"/>
              <a:gd name="connsiteX6" fmla="*/ 193 w 3142089"/>
              <a:gd name="connsiteY6" fmla="*/ 0 h 624046"/>
              <a:gd name="connsiteX0" fmla="*/ 418 w 3137980"/>
              <a:gd name="connsiteY0" fmla="*/ 0 h 624046"/>
              <a:gd name="connsiteX1" fmla="*/ 3137980 w 3137980"/>
              <a:gd name="connsiteY1" fmla="*/ 26002 h 624046"/>
              <a:gd name="connsiteX2" fmla="*/ 3133646 w 3137980"/>
              <a:gd name="connsiteY2" fmla="*/ 463700 h 624046"/>
              <a:gd name="connsiteX3" fmla="*/ 477119 w 3137980"/>
              <a:gd name="connsiteY3" fmla="*/ 459367 h 624046"/>
              <a:gd name="connsiteX4" fmla="*/ 477119 w 3137980"/>
              <a:gd name="connsiteY4" fmla="*/ 624045 h 624046"/>
              <a:gd name="connsiteX5" fmla="*/ 417 w 3137980"/>
              <a:gd name="connsiteY5" fmla="*/ 624046 h 624046"/>
              <a:gd name="connsiteX6" fmla="*/ 418 w 3137980"/>
              <a:gd name="connsiteY6" fmla="*/ 0 h 62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7980" h="624046">
                <a:moveTo>
                  <a:pt x="418" y="0"/>
                </a:moveTo>
                <a:lnTo>
                  <a:pt x="3137980" y="26002"/>
                </a:lnTo>
                <a:cubicBezTo>
                  <a:pt x="3136535" y="171901"/>
                  <a:pt x="3135091" y="317801"/>
                  <a:pt x="3133646" y="463700"/>
                </a:cubicBezTo>
                <a:lnTo>
                  <a:pt x="477119" y="459367"/>
                </a:lnTo>
                <a:lnTo>
                  <a:pt x="477119" y="624045"/>
                </a:lnTo>
                <a:lnTo>
                  <a:pt x="417" y="624046"/>
                </a:lnTo>
                <a:cubicBezTo>
                  <a:pt x="1862" y="416031"/>
                  <a:pt x="-1027" y="208015"/>
                  <a:pt x="418" y="0"/>
                </a:cubicBezTo>
                <a:close/>
              </a:path>
            </a:pathLst>
          </a:custGeom>
          <a:noFill/>
          <a:ln w="254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endParaRPr lang="en-US" sz="800" b="1">
              <a:solidFill>
                <a:schemeClr val="bg2"/>
              </a:solidFill>
              <a:latin typeface="Arial" charset="0"/>
            </a:endParaRPr>
          </a:p>
        </p:txBody>
      </p:sp>
      <p:sp>
        <p:nvSpPr>
          <p:cNvPr id="10" name="Freeform: Shape 9">
            <a:extLst>
              <a:ext uri="{FF2B5EF4-FFF2-40B4-BE49-F238E27FC236}">
                <a16:creationId xmlns:a16="http://schemas.microsoft.com/office/drawing/2014/main" id="{EB438ECD-84E2-4F60-BC2C-5A48002490BF}"/>
              </a:ext>
            </a:extLst>
          </p:cNvPr>
          <p:cNvSpPr/>
          <p:nvPr/>
        </p:nvSpPr>
        <p:spPr bwMode="auto">
          <a:xfrm>
            <a:off x="5854759" y="3592595"/>
            <a:ext cx="3124561" cy="468034"/>
          </a:xfrm>
          <a:custGeom>
            <a:avLst/>
            <a:gdLst>
              <a:gd name="connsiteX0" fmla="*/ 472368 w 3137562"/>
              <a:gd name="connsiteY0" fmla="*/ 0 h 468034"/>
              <a:gd name="connsiteX1" fmla="*/ 3124561 w 3137562"/>
              <a:gd name="connsiteY1" fmla="*/ 13001 h 468034"/>
              <a:gd name="connsiteX2" fmla="*/ 3137562 w 3137562"/>
              <a:gd name="connsiteY2" fmla="*/ 468034 h 468034"/>
              <a:gd name="connsiteX3" fmla="*/ 0 w 3137562"/>
              <a:gd name="connsiteY3" fmla="*/ 459367 h 468034"/>
              <a:gd name="connsiteX4" fmla="*/ 0 w 3137562"/>
              <a:gd name="connsiteY4" fmla="*/ 156012 h 468034"/>
              <a:gd name="connsiteX5" fmla="*/ 476702 w 3137562"/>
              <a:gd name="connsiteY5" fmla="*/ 160345 h 468034"/>
              <a:gd name="connsiteX6" fmla="*/ 472368 w 3137562"/>
              <a:gd name="connsiteY6" fmla="*/ 0 h 468034"/>
              <a:gd name="connsiteX0" fmla="*/ 472368 w 3124561"/>
              <a:gd name="connsiteY0" fmla="*/ 0 h 468034"/>
              <a:gd name="connsiteX1" fmla="*/ 3124561 w 3124561"/>
              <a:gd name="connsiteY1" fmla="*/ 13001 h 468034"/>
              <a:gd name="connsiteX2" fmla="*/ 3124561 w 3124561"/>
              <a:gd name="connsiteY2" fmla="*/ 468034 h 468034"/>
              <a:gd name="connsiteX3" fmla="*/ 0 w 3124561"/>
              <a:gd name="connsiteY3" fmla="*/ 459367 h 468034"/>
              <a:gd name="connsiteX4" fmla="*/ 0 w 3124561"/>
              <a:gd name="connsiteY4" fmla="*/ 156012 h 468034"/>
              <a:gd name="connsiteX5" fmla="*/ 476702 w 3124561"/>
              <a:gd name="connsiteY5" fmla="*/ 160345 h 468034"/>
              <a:gd name="connsiteX6" fmla="*/ 472368 w 3124561"/>
              <a:gd name="connsiteY6" fmla="*/ 0 h 4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561" h="468034">
                <a:moveTo>
                  <a:pt x="472368" y="0"/>
                </a:moveTo>
                <a:lnTo>
                  <a:pt x="3124561" y="13001"/>
                </a:lnTo>
                <a:lnTo>
                  <a:pt x="3124561" y="468034"/>
                </a:lnTo>
                <a:lnTo>
                  <a:pt x="0" y="459367"/>
                </a:lnTo>
                <a:lnTo>
                  <a:pt x="0" y="156012"/>
                </a:lnTo>
                <a:lnTo>
                  <a:pt x="476702" y="160345"/>
                </a:lnTo>
                <a:lnTo>
                  <a:pt x="472368" y="0"/>
                </a:lnTo>
                <a:close/>
              </a:path>
            </a:pathLst>
          </a:custGeom>
          <a:noFill/>
          <a:ln w="254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endParaRPr lang="en-US" sz="800" b="1">
              <a:solidFill>
                <a:schemeClr val="bg2"/>
              </a:solidFill>
              <a:latin typeface="Arial" charset="0"/>
            </a:endParaRPr>
          </a:p>
        </p:txBody>
      </p:sp>
    </p:spTree>
    <p:extLst>
      <p:ext uri="{BB962C8B-B14F-4D97-AF65-F5344CB8AC3E}">
        <p14:creationId xmlns:p14="http://schemas.microsoft.com/office/powerpoint/2010/main" val="25809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DA94-AEFA-4A9E-87BB-AF559F893CBC}"/>
              </a:ext>
            </a:extLst>
          </p:cNvPr>
          <p:cNvSpPr>
            <a:spLocks noGrp="1"/>
          </p:cNvSpPr>
          <p:nvPr>
            <p:ph type="title"/>
          </p:nvPr>
        </p:nvSpPr>
        <p:spPr/>
        <p:txBody>
          <a:bodyPr/>
          <a:lstStyle/>
          <a:p>
            <a:r>
              <a:rPr lang="en-US" dirty="0"/>
              <a:t>Introduction [SPJ]</a:t>
            </a:r>
          </a:p>
        </p:txBody>
      </p:sp>
      <p:sp>
        <p:nvSpPr>
          <p:cNvPr id="3" name="Content Placeholder 2">
            <a:extLst>
              <a:ext uri="{FF2B5EF4-FFF2-40B4-BE49-F238E27FC236}">
                <a16:creationId xmlns:a16="http://schemas.microsoft.com/office/drawing/2014/main" id="{C60755A2-1D6C-4B03-B190-9E027C2BFA1F}"/>
              </a:ext>
            </a:extLst>
          </p:cNvPr>
          <p:cNvSpPr>
            <a:spLocks noGrp="1"/>
          </p:cNvSpPr>
          <p:nvPr>
            <p:ph idx="1"/>
          </p:nvPr>
        </p:nvSpPr>
        <p:spPr>
          <a:ln>
            <a:noFill/>
          </a:ln>
        </p:spPr>
        <p:txBody>
          <a:bodyPr/>
          <a:lstStyle/>
          <a:p>
            <a:r>
              <a:rPr lang="en-US" dirty="0"/>
              <a:t>Describe the problem</a:t>
            </a:r>
          </a:p>
          <a:p>
            <a:r>
              <a:rPr lang="en-US" dirty="0"/>
              <a:t>State your contributions</a:t>
            </a:r>
          </a:p>
          <a:p>
            <a:pPr marL="0" indent="0">
              <a:buNone/>
            </a:pPr>
            <a:r>
              <a:rPr lang="en-US" dirty="0"/>
              <a:t>... and that is all</a:t>
            </a:r>
          </a:p>
          <a:p>
            <a:endParaRPr lang="en-US" dirty="0"/>
          </a:p>
          <a:p>
            <a:pPr marL="0" indent="0">
              <a:buNone/>
            </a:pPr>
            <a:r>
              <a:rPr lang="en-US" dirty="0"/>
              <a:t>ONE PAGE!</a:t>
            </a:r>
          </a:p>
          <a:p>
            <a:endParaRPr lang="en-US" dirty="0"/>
          </a:p>
        </p:txBody>
      </p:sp>
      <p:sp>
        <p:nvSpPr>
          <p:cNvPr id="4" name="Slide Number Placeholder 3">
            <a:extLst>
              <a:ext uri="{FF2B5EF4-FFF2-40B4-BE49-F238E27FC236}">
                <a16:creationId xmlns:a16="http://schemas.microsoft.com/office/drawing/2014/main" id="{E436E74E-DC50-4622-AEB8-2575683DB2E7}"/>
              </a:ext>
            </a:extLst>
          </p:cNvPr>
          <p:cNvSpPr>
            <a:spLocks noGrp="1"/>
          </p:cNvSpPr>
          <p:nvPr>
            <p:ph type="sldNum" sz="quarter" idx="12"/>
          </p:nvPr>
        </p:nvSpPr>
        <p:spPr/>
        <p:txBody>
          <a:bodyPr/>
          <a:lstStyle/>
          <a:p>
            <a:fld id="{60AD1266-7CE3-2146-B859-359ABF1E0203}" type="slidenum">
              <a:rPr lang="en-US" smtClean="0"/>
              <a:t>17</a:t>
            </a:fld>
            <a:endParaRPr lang="en-US"/>
          </a:p>
        </p:txBody>
      </p:sp>
    </p:spTree>
    <p:extLst>
      <p:ext uri="{BB962C8B-B14F-4D97-AF65-F5344CB8AC3E}">
        <p14:creationId xmlns:p14="http://schemas.microsoft.com/office/powerpoint/2010/main" val="207803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89553-80CE-447A-9B3B-22CF9F6CBA60}"/>
              </a:ext>
            </a:extLst>
          </p:cNvPr>
          <p:cNvSpPr>
            <a:spLocks noGrp="1"/>
          </p:cNvSpPr>
          <p:nvPr>
            <p:ph type="sldNum" sz="quarter" idx="12"/>
          </p:nvPr>
        </p:nvSpPr>
        <p:spPr/>
        <p:txBody>
          <a:bodyPr/>
          <a:lstStyle/>
          <a:p>
            <a:fld id="{60AD1266-7CE3-2146-B859-359ABF1E0203}" type="slidenum">
              <a:rPr lang="en-US" smtClean="0"/>
              <a:t>18</a:t>
            </a:fld>
            <a:endParaRPr lang="en-US"/>
          </a:p>
        </p:txBody>
      </p:sp>
      <p:pic>
        <p:nvPicPr>
          <p:cNvPr id="19" name="Picture 18">
            <a:extLst>
              <a:ext uri="{FF2B5EF4-FFF2-40B4-BE49-F238E27FC236}">
                <a16:creationId xmlns:a16="http://schemas.microsoft.com/office/drawing/2014/main" id="{4ED83733-4DC7-45AF-804A-F37F3238D23E}"/>
              </a:ext>
            </a:extLst>
          </p:cNvPr>
          <p:cNvPicPr>
            <a:picLocks noChangeAspect="1"/>
          </p:cNvPicPr>
          <p:nvPr/>
        </p:nvPicPr>
        <p:blipFill>
          <a:blip r:embed="rId2"/>
          <a:stretch>
            <a:fillRect/>
          </a:stretch>
        </p:blipFill>
        <p:spPr>
          <a:xfrm>
            <a:off x="133875" y="0"/>
            <a:ext cx="8876250" cy="6858000"/>
          </a:xfrm>
          <a:prstGeom prst="rect">
            <a:avLst/>
          </a:prstGeom>
        </p:spPr>
      </p:pic>
      <p:sp>
        <p:nvSpPr>
          <p:cNvPr id="4" name="TextBox 3">
            <a:extLst>
              <a:ext uri="{FF2B5EF4-FFF2-40B4-BE49-F238E27FC236}">
                <a16:creationId xmlns:a16="http://schemas.microsoft.com/office/drawing/2014/main" id="{EB48E740-CEF6-4375-BC11-51C9311638BF}"/>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160377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89553-80CE-447A-9B3B-22CF9F6CBA60}"/>
              </a:ext>
            </a:extLst>
          </p:cNvPr>
          <p:cNvSpPr>
            <a:spLocks noGrp="1"/>
          </p:cNvSpPr>
          <p:nvPr>
            <p:ph type="sldNum" sz="quarter" idx="12"/>
          </p:nvPr>
        </p:nvSpPr>
        <p:spPr/>
        <p:txBody>
          <a:bodyPr/>
          <a:lstStyle/>
          <a:p>
            <a:fld id="{60AD1266-7CE3-2146-B859-359ABF1E0203}" type="slidenum">
              <a:rPr lang="en-US" smtClean="0"/>
              <a:t>19</a:t>
            </a:fld>
            <a:endParaRPr lang="en-US"/>
          </a:p>
        </p:txBody>
      </p:sp>
      <p:pic>
        <p:nvPicPr>
          <p:cNvPr id="4" name="Picture 3">
            <a:extLst>
              <a:ext uri="{FF2B5EF4-FFF2-40B4-BE49-F238E27FC236}">
                <a16:creationId xmlns:a16="http://schemas.microsoft.com/office/drawing/2014/main" id="{1D1C9BFD-E191-472F-9A98-2B4E29A945E2}"/>
              </a:ext>
            </a:extLst>
          </p:cNvPr>
          <p:cNvPicPr>
            <a:picLocks noChangeAspect="1"/>
          </p:cNvPicPr>
          <p:nvPr/>
        </p:nvPicPr>
        <p:blipFill>
          <a:blip r:embed="rId2"/>
          <a:stretch>
            <a:fillRect/>
          </a:stretch>
        </p:blipFill>
        <p:spPr>
          <a:xfrm>
            <a:off x="127125" y="0"/>
            <a:ext cx="8889750" cy="6858000"/>
          </a:xfrm>
          <a:prstGeom prst="rect">
            <a:avLst/>
          </a:prstGeom>
        </p:spPr>
      </p:pic>
      <p:sp>
        <p:nvSpPr>
          <p:cNvPr id="5" name="TextBox 4">
            <a:extLst>
              <a:ext uri="{FF2B5EF4-FFF2-40B4-BE49-F238E27FC236}">
                <a16:creationId xmlns:a16="http://schemas.microsoft.com/office/drawing/2014/main" id="{50FCA9A5-A7F8-4F86-97A3-57CC02FB6FBB}"/>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32234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622D-D3B2-4524-9907-07E6A6CD98DA}"/>
              </a:ext>
            </a:extLst>
          </p:cNvPr>
          <p:cNvSpPr>
            <a:spLocks noGrp="1"/>
          </p:cNvSpPr>
          <p:nvPr>
            <p:ph type="title"/>
          </p:nvPr>
        </p:nvSpPr>
        <p:spPr/>
        <p:txBody>
          <a:bodyPr/>
          <a:lstStyle/>
          <a:p>
            <a:r>
              <a:rPr lang="en-US" dirty="0"/>
              <a:t>Rule #1</a:t>
            </a:r>
          </a:p>
        </p:txBody>
      </p:sp>
      <p:sp>
        <p:nvSpPr>
          <p:cNvPr id="3" name="Content Placeholder 2">
            <a:extLst>
              <a:ext uri="{FF2B5EF4-FFF2-40B4-BE49-F238E27FC236}">
                <a16:creationId xmlns:a16="http://schemas.microsoft.com/office/drawing/2014/main" id="{4AAB72DA-D712-4E4D-95CC-3D02D8CD5288}"/>
              </a:ext>
            </a:extLst>
          </p:cNvPr>
          <p:cNvSpPr>
            <a:spLocks noGrp="1"/>
          </p:cNvSpPr>
          <p:nvPr>
            <p:ph idx="1"/>
          </p:nvPr>
        </p:nvSpPr>
        <p:spPr>
          <a:xfrm>
            <a:off x="324995" y="1295400"/>
            <a:ext cx="8598665" cy="5287962"/>
          </a:xfrm>
          <a:ln>
            <a:noFill/>
          </a:ln>
        </p:spPr>
        <p:txBody>
          <a:bodyPr>
            <a:normAutofit/>
          </a:bodyPr>
          <a:lstStyle/>
          <a:p>
            <a:r>
              <a:rPr lang="en-US" dirty="0">
                <a:solidFill>
                  <a:srgbClr val="C00000"/>
                </a:solidFill>
              </a:rPr>
              <a:t>There is no universal rule for organizing your paper</a:t>
            </a:r>
          </a:p>
          <a:p>
            <a:endParaRPr lang="en-US" dirty="0"/>
          </a:p>
          <a:p>
            <a:r>
              <a:rPr lang="en-US" dirty="0"/>
              <a:t>However, there are some good guidelines out there</a:t>
            </a:r>
          </a:p>
          <a:p>
            <a:pPr lvl="1"/>
            <a:r>
              <a:rPr lang="en-US" sz="2000" dirty="0"/>
              <a:t>Simon Peyton-Jones, “</a:t>
            </a:r>
            <a:r>
              <a:rPr lang="en-US" sz="2000" dirty="0">
                <a:hlinkClick r:id="rId2"/>
              </a:rPr>
              <a:t>How to write a great research paper</a:t>
            </a:r>
            <a:r>
              <a:rPr lang="en-US" sz="2000" dirty="0"/>
              <a:t>”</a:t>
            </a:r>
          </a:p>
          <a:p>
            <a:pPr lvl="1"/>
            <a:r>
              <a:rPr lang="en-US" sz="2000" dirty="0"/>
              <a:t>Derek Dreyer, “</a:t>
            </a:r>
            <a:r>
              <a:rPr lang="en-US" sz="2000" dirty="0">
                <a:hlinkClick r:id="rId3"/>
              </a:rPr>
              <a:t>How to write papers so that people can read them</a:t>
            </a:r>
            <a:r>
              <a:rPr lang="en-US" sz="2000" dirty="0"/>
              <a:t>”</a:t>
            </a:r>
          </a:p>
          <a:p>
            <a:pPr lvl="1"/>
            <a:r>
              <a:rPr lang="en-US" sz="2000" dirty="0"/>
              <a:t>Simon Peyton-Jones, “</a:t>
            </a:r>
            <a:r>
              <a:rPr lang="en-US" sz="2000" dirty="0">
                <a:hlinkClick r:id="rId4"/>
              </a:rPr>
              <a:t>Other resources</a:t>
            </a:r>
            <a:r>
              <a:rPr lang="en-US" sz="2000" dirty="0"/>
              <a:t>”</a:t>
            </a:r>
          </a:p>
          <a:p>
            <a:endParaRPr lang="en-US" dirty="0"/>
          </a:p>
          <a:p>
            <a:r>
              <a:rPr lang="en-US" dirty="0"/>
              <a:t>Bear in mind that there will always be cases where it is best to deviate from any single proposed design</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736DDB3-FDF0-49C5-B8DA-EE6CFAB11CD6}"/>
              </a:ext>
            </a:extLst>
          </p:cNvPr>
          <p:cNvSpPr>
            <a:spLocks noGrp="1"/>
          </p:cNvSpPr>
          <p:nvPr>
            <p:ph type="sldNum" sz="quarter" idx="12"/>
          </p:nvPr>
        </p:nvSpPr>
        <p:spPr/>
        <p:txBody>
          <a:bodyPr/>
          <a:lstStyle/>
          <a:p>
            <a:fld id="{60AD1266-7CE3-2146-B859-359ABF1E0203}" type="slidenum">
              <a:rPr lang="en-US" smtClean="0"/>
              <a:t>2</a:t>
            </a:fld>
            <a:endParaRPr lang="en-US"/>
          </a:p>
        </p:txBody>
      </p:sp>
    </p:spTree>
    <p:extLst>
      <p:ext uri="{BB962C8B-B14F-4D97-AF65-F5344CB8AC3E}">
        <p14:creationId xmlns:p14="http://schemas.microsoft.com/office/powerpoint/2010/main" val="19835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89553-80CE-447A-9B3B-22CF9F6CBA60}"/>
              </a:ext>
            </a:extLst>
          </p:cNvPr>
          <p:cNvSpPr>
            <a:spLocks noGrp="1"/>
          </p:cNvSpPr>
          <p:nvPr>
            <p:ph type="sldNum" sz="quarter" idx="12"/>
          </p:nvPr>
        </p:nvSpPr>
        <p:spPr/>
        <p:txBody>
          <a:bodyPr/>
          <a:lstStyle/>
          <a:p>
            <a:fld id="{60AD1266-7CE3-2146-B859-359ABF1E0203}" type="slidenum">
              <a:rPr lang="en-US" smtClean="0"/>
              <a:t>20</a:t>
            </a:fld>
            <a:endParaRPr lang="en-US"/>
          </a:p>
        </p:txBody>
      </p:sp>
      <p:pic>
        <p:nvPicPr>
          <p:cNvPr id="4" name="Picture 3">
            <a:extLst>
              <a:ext uri="{FF2B5EF4-FFF2-40B4-BE49-F238E27FC236}">
                <a16:creationId xmlns:a16="http://schemas.microsoft.com/office/drawing/2014/main" id="{87E8C634-3774-4FF4-B76E-EB6579566518}"/>
              </a:ext>
            </a:extLst>
          </p:cNvPr>
          <p:cNvPicPr>
            <a:picLocks noChangeAspect="1"/>
          </p:cNvPicPr>
          <p:nvPr/>
        </p:nvPicPr>
        <p:blipFill>
          <a:blip r:embed="rId2"/>
          <a:stretch>
            <a:fillRect/>
          </a:stretch>
        </p:blipFill>
        <p:spPr>
          <a:xfrm>
            <a:off x="124752" y="0"/>
            <a:ext cx="8894496" cy="6858000"/>
          </a:xfrm>
          <a:prstGeom prst="rect">
            <a:avLst/>
          </a:prstGeom>
        </p:spPr>
      </p:pic>
      <p:sp>
        <p:nvSpPr>
          <p:cNvPr id="5" name="TextBox 4">
            <a:extLst>
              <a:ext uri="{FF2B5EF4-FFF2-40B4-BE49-F238E27FC236}">
                <a16:creationId xmlns:a16="http://schemas.microsoft.com/office/drawing/2014/main" id="{D13909EF-B45A-4E79-96BC-BAFE33ACF3EE}"/>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408580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89553-80CE-447A-9B3B-22CF9F6CBA60}"/>
              </a:ext>
            </a:extLst>
          </p:cNvPr>
          <p:cNvSpPr>
            <a:spLocks noGrp="1"/>
          </p:cNvSpPr>
          <p:nvPr>
            <p:ph type="sldNum" sz="quarter" idx="12"/>
          </p:nvPr>
        </p:nvSpPr>
        <p:spPr/>
        <p:txBody>
          <a:bodyPr/>
          <a:lstStyle/>
          <a:p>
            <a:fld id="{60AD1266-7CE3-2146-B859-359ABF1E0203}" type="slidenum">
              <a:rPr lang="en-US" smtClean="0"/>
              <a:t>21</a:t>
            </a:fld>
            <a:endParaRPr lang="en-US"/>
          </a:p>
        </p:txBody>
      </p:sp>
      <p:pic>
        <p:nvPicPr>
          <p:cNvPr id="4" name="Picture 3">
            <a:extLst>
              <a:ext uri="{FF2B5EF4-FFF2-40B4-BE49-F238E27FC236}">
                <a16:creationId xmlns:a16="http://schemas.microsoft.com/office/drawing/2014/main" id="{4726283D-B211-4FAC-AF43-8CA32403D0CD}"/>
              </a:ext>
            </a:extLst>
          </p:cNvPr>
          <p:cNvPicPr>
            <a:picLocks noChangeAspect="1"/>
          </p:cNvPicPr>
          <p:nvPr/>
        </p:nvPicPr>
        <p:blipFill>
          <a:blip r:embed="rId2"/>
          <a:stretch>
            <a:fillRect/>
          </a:stretch>
        </p:blipFill>
        <p:spPr>
          <a:xfrm>
            <a:off x="133875" y="0"/>
            <a:ext cx="8876250" cy="6858000"/>
          </a:xfrm>
          <a:prstGeom prst="rect">
            <a:avLst/>
          </a:prstGeom>
        </p:spPr>
      </p:pic>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E2066DE4-7EDE-42E1-9BD6-6EB1208EC7F3}"/>
                  </a:ext>
                </a:extLst>
              </p:cNvPr>
              <p:cNvSpPr/>
              <p:nvPr/>
            </p:nvSpPr>
            <p:spPr bwMode="auto">
              <a:xfrm>
                <a:off x="34622" y="1596044"/>
                <a:ext cx="6235552" cy="1413163"/>
              </a:xfrm>
              <a:prstGeom prst="wedgeRoundRectCallout">
                <a:avLst>
                  <a:gd name="adj1" fmla="val -28764"/>
                  <a:gd name="adj2" fmla="val 93554"/>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rgbClr val="C00000"/>
                    </a:solidFill>
                    <a:effectLst/>
                    <a:latin typeface="Arial" charset="0"/>
                  </a:rPr>
                  <a:t>Recommended: 3-5 bullet points</a:t>
                </a:r>
              </a:p>
              <a:p>
                <a:pPr marR="0" algn="l" defTabSz="914400" rtl="0" eaLnBrk="0" fontAlgn="base" latinLnBrk="0" hangingPunct="0">
                  <a:lnSpc>
                    <a:spcPct val="100000"/>
                  </a:lnSpc>
                  <a:spcBef>
                    <a:spcPct val="0"/>
                  </a:spcBef>
                  <a:spcAft>
                    <a:spcPct val="0"/>
                  </a:spcAft>
                  <a:buClrTx/>
                  <a:buSzTx/>
                  <a:tabLst/>
                </a:pPr>
                <a:r>
                  <a:rPr kumimoji="0" lang="en-US" sz="2000" i="0" u="none" strike="noStrike" cap="none" normalizeH="0" baseline="0" dirty="0">
                    <a:ln>
                      <a:noFill/>
                    </a:ln>
                    <a:solidFill>
                      <a:srgbClr val="C00000"/>
                    </a:solidFill>
                    <a:effectLst/>
                    <a:latin typeface="Arial" charset="0"/>
                  </a:rPr>
                  <a:t>  2: “hmm, seems a little thin”</a:t>
                </a:r>
                <a:endParaRPr lang="en-US" sz="2000" dirty="0">
                  <a:solidFill>
                    <a:srgbClr val="C00000"/>
                  </a:solidFill>
                  <a:latin typeface="Arial" charset="0"/>
                </a:endParaRPr>
              </a:p>
              <a:p>
                <a:pPr marR="0" algn="l" defTabSz="914400" rtl="0" eaLnBrk="0" fontAlgn="base" latinLnBrk="0" hangingPunct="0">
                  <a:lnSpc>
                    <a:spcPct val="100000"/>
                  </a:lnSpc>
                  <a:spcBef>
                    <a:spcPct val="0"/>
                  </a:spcBef>
                  <a:spcAft>
                    <a:spcPct val="0"/>
                  </a:spcAft>
                  <a:buClrTx/>
                  <a:buSzTx/>
                  <a:tabLst/>
                </a:pPr>
                <a:r>
                  <a:rPr kumimoji="0" lang="en-US" sz="2000" i="0" u="none" strike="noStrike" cap="none" normalizeH="0" baseline="0" dirty="0">
                    <a:ln>
                      <a:noFill/>
                    </a:ln>
                    <a:solidFill>
                      <a:srgbClr val="C00000"/>
                    </a:solidFill>
                    <a:effectLst/>
                    <a:latin typeface="Arial" charset="0"/>
                  </a:rPr>
                  <a:t>&gt;5: may provide too large an “attack surface” [Aiken]</a:t>
                </a:r>
              </a:p>
              <a:p>
                <a:pPr marL="174625" lvl="1" defTabSz="914400" eaLnBrk="0" fontAlgn="base" hangingPunct="0">
                  <a:spcBef>
                    <a:spcPct val="0"/>
                  </a:spcBef>
                  <a:spcAft>
                    <a:spcPct val="0"/>
                  </a:spcAft>
                </a:pPr>
                <a:r>
                  <a:rPr kumimoji="0" lang="en-US" sz="2000" i="0" u="none" strike="noStrike" cap="none" normalizeH="0" baseline="0" dirty="0">
                    <a:ln>
                      <a:noFill/>
                    </a:ln>
                    <a:solidFill>
                      <a:srgbClr val="C00000"/>
                    </a:solidFill>
                    <a:effectLst/>
                    <a:latin typeface="Arial" charset="0"/>
                  </a:rPr>
                  <a:t>    more contribu</a:t>
                </a:r>
                <a:r>
                  <a:rPr lang="en-US" sz="2000" dirty="0">
                    <a:solidFill>
                      <a:srgbClr val="C00000"/>
                    </a:solidFill>
                    <a:latin typeface="Arial" charset="0"/>
                  </a:rPr>
                  <a:t>tions </a:t>
                </a:r>
                <a14:m>
                  <m:oMath xmlns:m="http://schemas.openxmlformats.org/officeDocument/2006/math">
                    <m:r>
                      <a:rPr lang="en-US" sz="2000" b="0" i="1" dirty="0" smtClean="0">
                        <a:solidFill>
                          <a:srgbClr val="C00000"/>
                        </a:solidFill>
                        <a:latin typeface="Cambria Math" panose="02040503050406030204" pitchFamily="18" charset="0"/>
                      </a:rPr>
                      <m:t>⇒</m:t>
                    </m:r>
                  </m:oMath>
                </a14:m>
                <a:r>
                  <a:rPr lang="en-US" sz="2000" dirty="0">
                    <a:solidFill>
                      <a:srgbClr val="C00000"/>
                    </a:solidFill>
                    <a:latin typeface="Arial" charset="0"/>
                  </a:rPr>
                  <a:t> more things to criticize</a:t>
                </a:r>
                <a:endParaRPr kumimoji="0" lang="en-US" sz="2000" i="0" u="none" strike="noStrike" cap="none" normalizeH="0" baseline="0" dirty="0">
                  <a:ln>
                    <a:noFill/>
                  </a:ln>
                  <a:solidFill>
                    <a:srgbClr val="C00000"/>
                  </a:solidFill>
                  <a:effectLst/>
                  <a:latin typeface="Arial" charset="0"/>
                </a:endParaRPr>
              </a:p>
            </p:txBody>
          </p:sp>
        </mc:Choice>
        <mc:Fallback xmlns="">
          <p:sp>
            <p:nvSpPr>
              <p:cNvPr id="5" name="Speech Bubble: Rectangle with Corners Rounded 4">
                <a:extLst>
                  <a:ext uri="{FF2B5EF4-FFF2-40B4-BE49-F238E27FC236}">
                    <a16:creationId xmlns:a16="http://schemas.microsoft.com/office/drawing/2014/main" id="{E2066DE4-7EDE-42E1-9BD6-6EB1208EC7F3}"/>
                  </a:ext>
                </a:extLst>
              </p:cNvPr>
              <p:cNvSpPr>
                <a:spLocks noRot="1" noChangeAspect="1" noMove="1" noResize="1" noEditPoints="1" noAdjustHandles="1" noChangeArrowheads="1" noChangeShapeType="1" noTextEdit="1"/>
              </p:cNvSpPr>
              <p:nvPr/>
            </p:nvSpPr>
            <p:spPr bwMode="auto">
              <a:xfrm>
                <a:off x="34622" y="1596044"/>
                <a:ext cx="6235552" cy="1413163"/>
              </a:xfrm>
              <a:prstGeom prst="wedgeRoundRectCallout">
                <a:avLst>
                  <a:gd name="adj1" fmla="val -28764"/>
                  <a:gd name="adj2" fmla="val 93554"/>
                  <a:gd name="adj3" fmla="val 16667"/>
                </a:avLst>
              </a:prstGeom>
              <a:blipFill>
                <a:blip r:embed="rId3"/>
                <a:stretch>
                  <a:fillRect/>
                </a:stretch>
              </a:blipFill>
              <a:ln w="25400" cap="flat" cmpd="sng" algn="ctr">
                <a:solidFill>
                  <a:srgbClr val="C00000"/>
                </a:solidFill>
                <a:prstDash val="solid"/>
                <a:round/>
                <a:headEnd type="none" w="med" len="med"/>
                <a:tailEnd type="none" w="med" len="med"/>
              </a:ln>
              <a:effectLst/>
            </p:spPr>
            <p:txBody>
              <a:bodyPr/>
              <a:lstStyle/>
              <a:p>
                <a:r>
                  <a:rPr lang="en-US">
                    <a:noFill/>
                  </a:rPr>
                  <a:t> </a:t>
                </a:r>
              </a:p>
            </p:txBody>
          </p:sp>
        </mc:Fallback>
      </mc:AlternateContent>
      <p:sp>
        <p:nvSpPr>
          <p:cNvPr id="6" name="TextBox 5">
            <a:extLst>
              <a:ext uri="{FF2B5EF4-FFF2-40B4-BE49-F238E27FC236}">
                <a16:creationId xmlns:a16="http://schemas.microsoft.com/office/drawing/2014/main" id="{BD75F26F-DE85-497C-AFCC-5CF954E21ECD}"/>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2481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89553-80CE-447A-9B3B-22CF9F6CBA60}"/>
              </a:ext>
            </a:extLst>
          </p:cNvPr>
          <p:cNvSpPr>
            <a:spLocks noGrp="1"/>
          </p:cNvSpPr>
          <p:nvPr>
            <p:ph type="sldNum" sz="quarter" idx="12"/>
          </p:nvPr>
        </p:nvSpPr>
        <p:spPr/>
        <p:txBody>
          <a:bodyPr/>
          <a:lstStyle/>
          <a:p>
            <a:fld id="{60AD1266-7CE3-2146-B859-359ABF1E0203}" type="slidenum">
              <a:rPr lang="en-US" smtClean="0"/>
              <a:t>22</a:t>
            </a:fld>
            <a:endParaRPr lang="en-US"/>
          </a:p>
        </p:txBody>
      </p:sp>
      <p:pic>
        <p:nvPicPr>
          <p:cNvPr id="4" name="Picture 3">
            <a:extLst>
              <a:ext uri="{FF2B5EF4-FFF2-40B4-BE49-F238E27FC236}">
                <a16:creationId xmlns:a16="http://schemas.microsoft.com/office/drawing/2014/main" id="{437E95EF-8F9A-4FE6-8D87-38937A63198D}"/>
              </a:ext>
            </a:extLst>
          </p:cNvPr>
          <p:cNvPicPr>
            <a:picLocks noChangeAspect="1"/>
          </p:cNvPicPr>
          <p:nvPr/>
        </p:nvPicPr>
        <p:blipFill>
          <a:blip r:embed="rId2"/>
          <a:stretch>
            <a:fillRect/>
          </a:stretch>
        </p:blipFill>
        <p:spPr>
          <a:xfrm>
            <a:off x="126124" y="0"/>
            <a:ext cx="8891752" cy="6858000"/>
          </a:xfrm>
          <a:prstGeom prst="rect">
            <a:avLst/>
          </a:prstGeom>
        </p:spPr>
      </p:pic>
      <p:sp>
        <p:nvSpPr>
          <p:cNvPr id="5" name="TextBox 4">
            <a:extLst>
              <a:ext uri="{FF2B5EF4-FFF2-40B4-BE49-F238E27FC236}">
                <a16:creationId xmlns:a16="http://schemas.microsoft.com/office/drawing/2014/main" id="{6BA0ECDC-268A-4A0C-B611-7976132936C2}"/>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420646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89553-80CE-447A-9B3B-22CF9F6CBA60}"/>
              </a:ext>
            </a:extLst>
          </p:cNvPr>
          <p:cNvSpPr>
            <a:spLocks noGrp="1"/>
          </p:cNvSpPr>
          <p:nvPr>
            <p:ph type="sldNum" sz="quarter" idx="12"/>
          </p:nvPr>
        </p:nvSpPr>
        <p:spPr/>
        <p:txBody>
          <a:bodyPr/>
          <a:lstStyle/>
          <a:p>
            <a:fld id="{60AD1266-7CE3-2146-B859-359ABF1E0203}" type="slidenum">
              <a:rPr lang="en-US" smtClean="0"/>
              <a:t>23</a:t>
            </a:fld>
            <a:endParaRPr lang="en-US"/>
          </a:p>
        </p:txBody>
      </p:sp>
      <p:pic>
        <p:nvPicPr>
          <p:cNvPr id="4" name="Picture 3">
            <a:extLst>
              <a:ext uri="{FF2B5EF4-FFF2-40B4-BE49-F238E27FC236}">
                <a16:creationId xmlns:a16="http://schemas.microsoft.com/office/drawing/2014/main" id="{A049B1E9-C89B-4BCB-9C31-779616C9B9F3}"/>
              </a:ext>
            </a:extLst>
          </p:cNvPr>
          <p:cNvPicPr>
            <a:picLocks noChangeAspect="1"/>
          </p:cNvPicPr>
          <p:nvPr/>
        </p:nvPicPr>
        <p:blipFill>
          <a:blip r:embed="rId2"/>
          <a:stretch>
            <a:fillRect/>
          </a:stretch>
        </p:blipFill>
        <p:spPr>
          <a:xfrm>
            <a:off x="131495" y="0"/>
            <a:ext cx="8881009" cy="6858000"/>
          </a:xfrm>
          <a:prstGeom prst="rect">
            <a:avLst/>
          </a:prstGeom>
        </p:spPr>
      </p:pic>
      <p:sp>
        <p:nvSpPr>
          <p:cNvPr id="5" name="TextBox 4">
            <a:extLst>
              <a:ext uri="{FF2B5EF4-FFF2-40B4-BE49-F238E27FC236}">
                <a16:creationId xmlns:a16="http://schemas.microsoft.com/office/drawing/2014/main" id="{05600085-6D3D-43AB-A3C4-1E5185322576}"/>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3389156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56A7E-161D-4DC1-B6AF-FBEF91332EC1}"/>
              </a:ext>
            </a:extLst>
          </p:cNvPr>
          <p:cNvSpPr>
            <a:spLocks noGrp="1"/>
          </p:cNvSpPr>
          <p:nvPr>
            <p:ph type="sldNum" sz="quarter" idx="12"/>
          </p:nvPr>
        </p:nvSpPr>
        <p:spPr/>
        <p:txBody>
          <a:bodyPr/>
          <a:lstStyle/>
          <a:p>
            <a:fld id="{60AD1266-7CE3-2146-B859-359ABF1E0203}" type="slidenum">
              <a:rPr lang="en-US" smtClean="0"/>
              <a:t>24</a:t>
            </a:fld>
            <a:endParaRPr lang="en-US"/>
          </a:p>
        </p:txBody>
      </p:sp>
      <p:pic>
        <p:nvPicPr>
          <p:cNvPr id="5" name="Picture 4">
            <a:extLst>
              <a:ext uri="{FF2B5EF4-FFF2-40B4-BE49-F238E27FC236}">
                <a16:creationId xmlns:a16="http://schemas.microsoft.com/office/drawing/2014/main" id="{0547C044-C367-41FA-BC6E-BB944A244238}"/>
              </a:ext>
            </a:extLst>
          </p:cNvPr>
          <p:cNvPicPr>
            <a:picLocks noChangeAspect="1"/>
          </p:cNvPicPr>
          <p:nvPr/>
        </p:nvPicPr>
        <p:blipFill>
          <a:blip r:embed="rId2"/>
          <a:stretch>
            <a:fillRect/>
          </a:stretch>
        </p:blipFill>
        <p:spPr>
          <a:xfrm>
            <a:off x="142594" y="0"/>
            <a:ext cx="8858811" cy="6858000"/>
          </a:xfrm>
          <a:prstGeom prst="rect">
            <a:avLst/>
          </a:prstGeom>
        </p:spPr>
      </p:pic>
      <p:sp>
        <p:nvSpPr>
          <p:cNvPr id="7" name="TextBox 6">
            <a:extLst>
              <a:ext uri="{FF2B5EF4-FFF2-40B4-BE49-F238E27FC236}">
                <a16:creationId xmlns:a16="http://schemas.microsoft.com/office/drawing/2014/main" id="{3B4352B0-B126-4F0A-A29B-03E34AB06E82}"/>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
        <p:nvSpPr>
          <p:cNvPr id="6" name="Speech Bubble: Rectangle with Corners Rounded 5">
            <a:extLst>
              <a:ext uri="{FF2B5EF4-FFF2-40B4-BE49-F238E27FC236}">
                <a16:creationId xmlns:a16="http://schemas.microsoft.com/office/drawing/2014/main" id="{DB62659B-05AB-44DE-97B3-659D84A0D684}"/>
              </a:ext>
            </a:extLst>
          </p:cNvPr>
          <p:cNvSpPr/>
          <p:nvPr/>
        </p:nvSpPr>
        <p:spPr bwMode="auto">
          <a:xfrm>
            <a:off x="231113" y="5717512"/>
            <a:ext cx="8608087" cy="1040004"/>
          </a:xfrm>
          <a:prstGeom prst="wedgeRoundRectCallout">
            <a:avLst>
              <a:gd name="adj1" fmla="val -3621"/>
              <a:gd name="adj2" fmla="val -72885"/>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rgbClr val="C00000"/>
                </a:solidFill>
                <a:effectLst/>
                <a:latin typeface="Arial" charset="0"/>
              </a:rPr>
              <a:t>Well, maybe . . .</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dirty="0">
                <a:solidFill>
                  <a:srgbClr val="C00000"/>
                </a:solidFill>
                <a:latin typeface="Arial" charset="0"/>
              </a:rPr>
              <a:t>If you can do it, great!</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dirty="0">
                <a:solidFill>
                  <a:srgbClr val="C00000"/>
                </a:solidFill>
                <a:latin typeface="Arial" charset="0"/>
              </a:rPr>
              <a:t>Sometimes just too awkward, or not natural for the introduction to refer to some section(s)</a:t>
            </a:r>
          </a:p>
          <a:p>
            <a:pPr marR="0" algn="l" defTabSz="914400" rtl="0" eaLnBrk="0" fontAlgn="base" latinLnBrk="0" hangingPunct="0">
              <a:lnSpc>
                <a:spcPct val="100000"/>
              </a:lnSpc>
              <a:spcBef>
                <a:spcPct val="0"/>
              </a:spcBef>
              <a:spcAft>
                <a:spcPct val="0"/>
              </a:spcAft>
              <a:buClrTx/>
              <a:buSzTx/>
              <a:tabLst/>
            </a:pPr>
            <a:r>
              <a:rPr kumimoji="0" lang="en-US" sz="1600" i="0" u="none" strike="noStrike" cap="none" normalizeH="0" baseline="0" dirty="0">
                <a:ln>
                  <a:noFill/>
                </a:ln>
                <a:solidFill>
                  <a:srgbClr val="C00000"/>
                </a:solidFill>
                <a:effectLst/>
                <a:latin typeface="Arial" charset="0"/>
              </a:rPr>
              <a:t>I probably include such a paragraph more often than not</a:t>
            </a:r>
          </a:p>
        </p:txBody>
      </p:sp>
    </p:spTree>
    <p:extLst>
      <p:ext uri="{BB962C8B-B14F-4D97-AF65-F5344CB8AC3E}">
        <p14:creationId xmlns:p14="http://schemas.microsoft.com/office/powerpoint/2010/main" val="25764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56A7E-161D-4DC1-B6AF-FBEF91332EC1}"/>
              </a:ext>
            </a:extLst>
          </p:cNvPr>
          <p:cNvSpPr>
            <a:spLocks noGrp="1"/>
          </p:cNvSpPr>
          <p:nvPr>
            <p:ph type="sldNum" sz="quarter" idx="12"/>
          </p:nvPr>
        </p:nvSpPr>
        <p:spPr/>
        <p:txBody>
          <a:bodyPr/>
          <a:lstStyle/>
          <a:p>
            <a:fld id="{60AD1266-7CE3-2146-B859-359ABF1E0203}" type="slidenum">
              <a:rPr lang="en-US" smtClean="0"/>
              <a:t>25</a:t>
            </a:fld>
            <a:endParaRPr lang="en-US"/>
          </a:p>
        </p:txBody>
      </p:sp>
      <p:pic>
        <p:nvPicPr>
          <p:cNvPr id="4" name="Picture 3">
            <a:extLst>
              <a:ext uri="{FF2B5EF4-FFF2-40B4-BE49-F238E27FC236}">
                <a16:creationId xmlns:a16="http://schemas.microsoft.com/office/drawing/2014/main" id="{46F84919-BEB2-4D11-AC54-EDFED2071946}"/>
              </a:ext>
            </a:extLst>
          </p:cNvPr>
          <p:cNvPicPr>
            <a:picLocks noChangeAspect="1"/>
          </p:cNvPicPr>
          <p:nvPr/>
        </p:nvPicPr>
        <p:blipFill>
          <a:blip r:embed="rId2"/>
          <a:stretch>
            <a:fillRect/>
          </a:stretch>
        </p:blipFill>
        <p:spPr>
          <a:xfrm>
            <a:off x="136259" y="0"/>
            <a:ext cx="8871482" cy="6858000"/>
          </a:xfrm>
          <a:prstGeom prst="rect">
            <a:avLst/>
          </a:prstGeom>
        </p:spPr>
      </p:pic>
      <p:sp>
        <p:nvSpPr>
          <p:cNvPr id="5" name="TextBox 4">
            <a:extLst>
              <a:ext uri="{FF2B5EF4-FFF2-40B4-BE49-F238E27FC236}">
                <a16:creationId xmlns:a16="http://schemas.microsoft.com/office/drawing/2014/main" id="{5BCE3FC0-22AF-4011-B48D-B1F45753F3AB}"/>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173347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56A7E-161D-4DC1-B6AF-FBEF91332EC1}"/>
              </a:ext>
            </a:extLst>
          </p:cNvPr>
          <p:cNvSpPr>
            <a:spLocks noGrp="1"/>
          </p:cNvSpPr>
          <p:nvPr>
            <p:ph type="sldNum" sz="quarter" idx="12"/>
          </p:nvPr>
        </p:nvSpPr>
        <p:spPr/>
        <p:txBody>
          <a:bodyPr/>
          <a:lstStyle/>
          <a:p>
            <a:fld id="{60AD1266-7CE3-2146-B859-359ABF1E0203}" type="slidenum">
              <a:rPr lang="en-US" smtClean="0"/>
              <a:t>26</a:t>
            </a:fld>
            <a:endParaRPr lang="en-US"/>
          </a:p>
        </p:txBody>
      </p:sp>
      <p:pic>
        <p:nvPicPr>
          <p:cNvPr id="4" name="Picture 3">
            <a:extLst>
              <a:ext uri="{FF2B5EF4-FFF2-40B4-BE49-F238E27FC236}">
                <a16:creationId xmlns:a16="http://schemas.microsoft.com/office/drawing/2014/main" id="{E0FF60DB-46DD-4205-AFB6-00A983D67796}"/>
              </a:ext>
            </a:extLst>
          </p:cNvPr>
          <p:cNvPicPr>
            <a:picLocks noChangeAspect="1"/>
          </p:cNvPicPr>
          <p:nvPr/>
        </p:nvPicPr>
        <p:blipFill>
          <a:blip r:embed="rId2"/>
          <a:stretch>
            <a:fillRect/>
          </a:stretch>
        </p:blipFill>
        <p:spPr>
          <a:xfrm>
            <a:off x="132881" y="0"/>
            <a:ext cx="8878238" cy="6858000"/>
          </a:xfrm>
          <a:prstGeom prst="rect">
            <a:avLst/>
          </a:prstGeom>
        </p:spPr>
      </p:pic>
      <p:sp>
        <p:nvSpPr>
          <p:cNvPr id="5" name="Speech Bubble: Rectangle with Corners Rounded 4">
            <a:extLst>
              <a:ext uri="{FF2B5EF4-FFF2-40B4-BE49-F238E27FC236}">
                <a16:creationId xmlns:a16="http://schemas.microsoft.com/office/drawing/2014/main" id="{15EE778E-056A-469D-BD92-84F708DDBBCC}"/>
              </a:ext>
            </a:extLst>
          </p:cNvPr>
          <p:cNvSpPr/>
          <p:nvPr/>
        </p:nvSpPr>
        <p:spPr bwMode="auto">
          <a:xfrm>
            <a:off x="132881" y="2340780"/>
            <a:ext cx="8706319" cy="1589771"/>
          </a:xfrm>
          <a:prstGeom prst="wedgeRoundRectCallout">
            <a:avLst>
              <a:gd name="adj1" fmla="val -3773"/>
              <a:gd name="adj2" fmla="val 82009"/>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Arial" charset="0"/>
              </a:rPr>
              <a:t>Often the no-related-work approach is the right one, but . . .</a:t>
            </a:r>
            <a:endParaRPr kumimoji="0" lang="en-US" sz="1600" i="0" u="none" strike="noStrike" cap="none" normalizeH="0" baseline="0" dirty="0">
              <a:ln>
                <a:noFill/>
              </a:ln>
              <a:solidFill>
                <a:srgbClr val="C00000"/>
              </a:solidFill>
              <a:effectLst/>
              <a:latin typeface="Arial"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dirty="0">
                <a:solidFill>
                  <a:srgbClr val="C00000"/>
                </a:solidFill>
                <a:latin typeface="Arial" charset="0"/>
              </a:rPr>
              <a:t>Sometimes it is better to discuss the 1-3 most important pieces of related work</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dirty="0">
                <a:solidFill>
                  <a:srgbClr val="C00000"/>
                </a:solidFill>
                <a:latin typeface="Arial" charset="0"/>
              </a:rPr>
              <a:t>The best way to introduce your idea might be to contrast it with some well-known concept</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dirty="0">
                <a:solidFill>
                  <a:srgbClr val="C00000"/>
                </a:solidFill>
                <a:latin typeface="Arial" charset="0"/>
              </a:rPr>
              <a:t>Sometimes you need to make sure that the reader understands some essential background on which your work depends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i="0" u="none" strike="noStrike" cap="none" normalizeH="0" baseline="0" dirty="0">
                <a:ln>
                  <a:noFill/>
                </a:ln>
                <a:solidFill>
                  <a:srgbClr val="C00000"/>
                </a:solidFill>
                <a:effectLst/>
                <a:latin typeface="Arial" charset="0"/>
              </a:rPr>
              <a:t>Want to </a:t>
            </a:r>
            <a:r>
              <a:rPr lang="en-US" sz="1600" dirty="0">
                <a:solidFill>
                  <a:srgbClr val="C00000"/>
                </a:solidFill>
                <a:latin typeface="Arial" charset="0"/>
              </a:rPr>
              <a:t>ensure that </a:t>
            </a:r>
            <a:r>
              <a:rPr kumimoji="0" lang="en-US" sz="1600" i="0" u="none" strike="noStrike" cap="none" normalizeH="0" baseline="0" dirty="0">
                <a:ln>
                  <a:noFill/>
                </a:ln>
                <a:solidFill>
                  <a:srgbClr val="C00000"/>
                </a:solidFill>
                <a:effectLst/>
                <a:latin typeface="Arial" charset="0"/>
              </a:rPr>
              <a:t>the reviewer does not dismiss your idea as “It’s just the same as XXX.”</a:t>
            </a:r>
          </a:p>
        </p:txBody>
      </p:sp>
      <p:sp>
        <p:nvSpPr>
          <p:cNvPr id="6" name="TextBox 5">
            <a:extLst>
              <a:ext uri="{FF2B5EF4-FFF2-40B4-BE49-F238E27FC236}">
                <a16:creationId xmlns:a16="http://schemas.microsoft.com/office/drawing/2014/main" id="{C9A1735E-5511-4A79-88A5-19D26D851B80}"/>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6367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B089-7018-474A-B7D3-4D8A18AC1F59}"/>
              </a:ext>
            </a:extLst>
          </p:cNvPr>
          <p:cNvSpPr>
            <a:spLocks noGrp="1"/>
          </p:cNvSpPr>
          <p:nvPr>
            <p:ph type="title"/>
          </p:nvPr>
        </p:nvSpPr>
        <p:spPr/>
        <p:txBody>
          <a:bodyPr/>
          <a:lstStyle/>
          <a:p>
            <a:r>
              <a:rPr lang="en-US" dirty="0"/>
              <a:t>DD critique of SPJ</a:t>
            </a:r>
          </a:p>
        </p:txBody>
      </p:sp>
      <p:sp>
        <p:nvSpPr>
          <p:cNvPr id="3" name="Content Placeholder 2">
            <a:extLst>
              <a:ext uri="{FF2B5EF4-FFF2-40B4-BE49-F238E27FC236}">
                <a16:creationId xmlns:a16="http://schemas.microsoft.com/office/drawing/2014/main" id="{70E0547C-58D4-4553-8CE7-178585E3C068}"/>
              </a:ext>
            </a:extLst>
          </p:cNvPr>
          <p:cNvSpPr>
            <a:spLocks noGrp="1"/>
          </p:cNvSpPr>
          <p:nvPr>
            <p:ph idx="1"/>
          </p:nvPr>
        </p:nvSpPr>
        <p:spPr>
          <a:xfrm>
            <a:off x="246808" y="1295400"/>
            <a:ext cx="8686800" cy="4830763"/>
          </a:xfrm>
          <a:ln>
            <a:noFill/>
          </a:ln>
        </p:spPr>
        <p:txBody>
          <a:bodyPr/>
          <a:lstStyle/>
          <a:p>
            <a:pPr marL="58737" indent="0">
              <a:buNone/>
            </a:pPr>
            <a:r>
              <a:rPr lang="en-US" dirty="0"/>
              <a:t>SPJ’s approach to the Introduction eliminates context</a:t>
            </a:r>
          </a:p>
          <a:p>
            <a:r>
              <a:rPr lang="en-US" dirty="0"/>
              <a:t>Start with a concrete example, e.g. “Consider this Haskell code…”</a:t>
            </a:r>
          </a:p>
          <a:p>
            <a:r>
              <a:rPr lang="en-US" dirty="0"/>
              <a:t>If this works, it can be effective, but I find it often doesn’t work</a:t>
            </a:r>
          </a:p>
          <a:p>
            <a:r>
              <a:rPr lang="en-US" dirty="0"/>
              <a:t>It assumes reader already knows context</a:t>
            </a:r>
          </a:p>
        </p:txBody>
      </p:sp>
      <p:sp>
        <p:nvSpPr>
          <p:cNvPr id="4" name="Slide Number Placeholder 3">
            <a:extLst>
              <a:ext uri="{FF2B5EF4-FFF2-40B4-BE49-F238E27FC236}">
                <a16:creationId xmlns:a16="http://schemas.microsoft.com/office/drawing/2014/main" id="{BCB1FEE8-76AC-4ECC-8ACE-961CD93FD43D}"/>
              </a:ext>
            </a:extLst>
          </p:cNvPr>
          <p:cNvSpPr>
            <a:spLocks noGrp="1"/>
          </p:cNvSpPr>
          <p:nvPr>
            <p:ph type="sldNum" sz="quarter" idx="12"/>
          </p:nvPr>
        </p:nvSpPr>
        <p:spPr/>
        <p:txBody>
          <a:bodyPr/>
          <a:lstStyle/>
          <a:p>
            <a:fld id="{60AD1266-7CE3-2146-B859-359ABF1E0203}" type="slidenum">
              <a:rPr lang="en-US" smtClean="0"/>
              <a:t>27</a:t>
            </a:fld>
            <a:endParaRPr lang="en-US"/>
          </a:p>
        </p:txBody>
      </p:sp>
    </p:spTree>
    <p:extLst>
      <p:ext uri="{BB962C8B-B14F-4D97-AF65-F5344CB8AC3E}">
        <p14:creationId xmlns:p14="http://schemas.microsoft.com/office/powerpoint/2010/main" val="292555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9F81-E2C7-4C03-BB41-D484EFD250CE}"/>
              </a:ext>
            </a:extLst>
          </p:cNvPr>
          <p:cNvSpPr>
            <a:spLocks noGrp="1"/>
          </p:cNvSpPr>
          <p:nvPr>
            <p:ph type="title"/>
          </p:nvPr>
        </p:nvSpPr>
        <p:spPr/>
        <p:txBody>
          <a:bodyPr/>
          <a:lstStyle/>
          <a:p>
            <a:r>
              <a:rPr lang="en-US" dirty="0"/>
              <a:t>The CGI Model for an Abstract/Intro [DD]</a:t>
            </a:r>
          </a:p>
        </p:txBody>
      </p:sp>
      <p:sp>
        <p:nvSpPr>
          <p:cNvPr id="3" name="Content Placeholder 2">
            <a:extLst>
              <a:ext uri="{FF2B5EF4-FFF2-40B4-BE49-F238E27FC236}">
                <a16:creationId xmlns:a16="http://schemas.microsoft.com/office/drawing/2014/main" id="{2E98E06E-B95B-40E2-A6DE-3E89C2DCD439}"/>
              </a:ext>
            </a:extLst>
          </p:cNvPr>
          <p:cNvSpPr>
            <a:spLocks noGrp="1"/>
          </p:cNvSpPr>
          <p:nvPr>
            <p:ph idx="1"/>
          </p:nvPr>
        </p:nvSpPr>
        <p:spPr>
          <a:ln>
            <a:noFill/>
          </a:ln>
        </p:spPr>
        <p:txBody>
          <a:bodyPr>
            <a:normAutofit fontScale="92500" lnSpcReduction="10000"/>
          </a:bodyPr>
          <a:lstStyle/>
          <a:p>
            <a:r>
              <a:rPr lang="en-US" dirty="0">
                <a:solidFill>
                  <a:srgbClr val="C00000"/>
                </a:solidFill>
              </a:rPr>
              <a:t>C</a:t>
            </a:r>
            <a:r>
              <a:rPr lang="en-US" dirty="0"/>
              <a:t>ontext</a:t>
            </a:r>
          </a:p>
          <a:p>
            <a:pPr lvl="1"/>
            <a:r>
              <a:rPr lang="en-US" dirty="0"/>
              <a:t>Set the stage, motivate the general topic</a:t>
            </a:r>
          </a:p>
          <a:p>
            <a:r>
              <a:rPr lang="en-US" dirty="0">
                <a:solidFill>
                  <a:srgbClr val="C00000"/>
                </a:solidFill>
              </a:rPr>
              <a:t>G</a:t>
            </a:r>
            <a:r>
              <a:rPr lang="en-US" dirty="0"/>
              <a:t>ap</a:t>
            </a:r>
          </a:p>
          <a:p>
            <a:pPr lvl="1"/>
            <a:r>
              <a:rPr lang="en-US" dirty="0"/>
              <a:t>Explain your specific problem and why existing work does not adequately solve it</a:t>
            </a:r>
          </a:p>
          <a:p>
            <a:r>
              <a:rPr lang="en-US" dirty="0">
                <a:solidFill>
                  <a:srgbClr val="C00000"/>
                </a:solidFill>
              </a:rPr>
              <a:t>I</a:t>
            </a:r>
            <a:r>
              <a:rPr lang="en-US" dirty="0"/>
              <a:t>nnovation</a:t>
            </a:r>
          </a:p>
          <a:p>
            <a:pPr lvl="1"/>
            <a:r>
              <a:rPr lang="en-US" dirty="0"/>
              <a:t>State what you’ve done that is new, and explain how it helps fill the gap</a:t>
            </a:r>
          </a:p>
          <a:p>
            <a:pPr lvl="1"/>
            <a:endParaRPr lang="en-US" dirty="0"/>
          </a:p>
          <a:p>
            <a:pPr lvl="1"/>
            <a:endParaRPr lang="en-US" dirty="0"/>
          </a:p>
          <a:p>
            <a:r>
              <a:rPr lang="en-US" dirty="0"/>
              <a:t>Introduction</a:t>
            </a:r>
          </a:p>
          <a:p>
            <a:pPr lvl="1"/>
            <a:r>
              <a:rPr lang="en-US" dirty="0"/>
              <a:t>An expanded version of the abstract, still using CGI</a:t>
            </a:r>
          </a:p>
          <a:p>
            <a:pPr marL="0" indent="0">
              <a:buNone/>
            </a:pPr>
            <a:endParaRPr lang="en-US" dirty="0"/>
          </a:p>
        </p:txBody>
      </p:sp>
      <p:sp>
        <p:nvSpPr>
          <p:cNvPr id="4" name="Slide Number Placeholder 3">
            <a:extLst>
              <a:ext uri="{FF2B5EF4-FFF2-40B4-BE49-F238E27FC236}">
                <a16:creationId xmlns:a16="http://schemas.microsoft.com/office/drawing/2014/main" id="{32BD07FC-5B24-4BE9-BC87-8DDDCD7B3316}"/>
              </a:ext>
            </a:extLst>
          </p:cNvPr>
          <p:cNvSpPr>
            <a:spLocks noGrp="1"/>
          </p:cNvSpPr>
          <p:nvPr>
            <p:ph type="sldNum" sz="quarter" idx="12"/>
          </p:nvPr>
        </p:nvSpPr>
        <p:spPr/>
        <p:txBody>
          <a:bodyPr/>
          <a:lstStyle/>
          <a:p>
            <a:fld id="{60AD1266-7CE3-2146-B859-359ABF1E0203}" type="slidenum">
              <a:rPr lang="en-US" smtClean="0"/>
              <a:t>28</a:t>
            </a:fld>
            <a:endParaRPr lang="en-US"/>
          </a:p>
        </p:txBody>
      </p:sp>
      <p:sp>
        <p:nvSpPr>
          <p:cNvPr id="6" name="TextBox 5">
            <a:extLst>
              <a:ext uri="{FF2B5EF4-FFF2-40B4-BE49-F238E27FC236}">
                <a16:creationId xmlns:a16="http://schemas.microsoft.com/office/drawing/2014/main" id="{9762349A-F181-44E9-AA4A-3716F67CFCD4}"/>
              </a:ext>
            </a:extLst>
          </p:cNvPr>
          <p:cNvSpPr txBox="1"/>
          <p:nvPr/>
        </p:nvSpPr>
        <p:spPr>
          <a:xfrm>
            <a:off x="2433363" y="52899"/>
            <a:ext cx="6460423" cy="1693403"/>
          </a:xfrm>
          <a:prstGeom prst="rect">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defTabSz="914400" eaLnBrk="0" fontAlgn="base" hangingPunct="0">
              <a:lnSpc>
                <a:spcPct val="100000"/>
              </a:lnSpc>
              <a:spcBef>
                <a:spcPct val="0"/>
              </a:spcBef>
              <a:spcAft>
                <a:spcPct val="0"/>
              </a:spcAft>
              <a:buClrTx/>
              <a:buSzTx/>
              <a:buFontTx/>
              <a:buNone/>
              <a:tabLst/>
              <a:defRPr kumimoji="0" sz="2400" i="0" u="none" strike="noStrike" cap="none" normalizeH="0" baseline="0">
                <a:ln>
                  <a:noFill/>
                </a:ln>
                <a:solidFill>
                  <a:srgbClr val="C00000"/>
                </a:solidFill>
                <a:effectLst/>
                <a:latin typeface="Arial" charset="0"/>
              </a:defRPr>
            </a:lvl1pPr>
          </a:lstStyle>
          <a:p>
            <a:r>
              <a:rPr lang="en-US" dirty="0"/>
              <a:t>S</a:t>
            </a:r>
            <a:r>
              <a:rPr lang="en-US" dirty="0">
                <a:solidFill>
                  <a:schemeClr val="tx1"/>
                </a:solidFill>
              </a:rPr>
              <a:t>ignificance</a:t>
            </a:r>
          </a:p>
          <a:p>
            <a:pPr marL="342900" indent="-342900">
              <a:buFont typeface="Wingdings" panose="05000000000000000000" pitchFamily="2" charset="2"/>
              <a:buChar char="§"/>
            </a:pPr>
            <a:r>
              <a:rPr lang="en-US" dirty="0">
                <a:solidFill>
                  <a:schemeClr val="tx1"/>
                </a:solidFill>
              </a:rPr>
              <a:t>Why is the work important?</a:t>
            </a:r>
          </a:p>
          <a:p>
            <a:pPr marL="342900" indent="-342900">
              <a:buFont typeface="Wingdings" panose="05000000000000000000" pitchFamily="2" charset="2"/>
              <a:buChar char="§"/>
            </a:pPr>
            <a:r>
              <a:rPr lang="en-US" dirty="0">
                <a:solidFill>
                  <a:schemeClr val="tx1"/>
                </a:solidFill>
              </a:rPr>
              <a:t>Might be part of C, G, or I, or entirely separate</a:t>
            </a:r>
          </a:p>
        </p:txBody>
      </p:sp>
    </p:spTree>
    <p:extLst>
      <p:ext uri="{BB962C8B-B14F-4D97-AF65-F5344CB8AC3E}">
        <p14:creationId xmlns:p14="http://schemas.microsoft.com/office/powerpoint/2010/main" val="7859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6498-62D8-4C49-B021-E3CFE7452379}"/>
              </a:ext>
            </a:extLst>
          </p:cNvPr>
          <p:cNvSpPr>
            <a:spLocks noGrp="1"/>
          </p:cNvSpPr>
          <p:nvPr>
            <p:ph type="title"/>
          </p:nvPr>
        </p:nvSpPr>
        <p:spPr/>
        <p:txBody>
          <a:bodyPr/>
          <a:lstStyle/>
          <a:p>
            <a:r>
              <a:rPr lang="en-US" dirty="0"/>
              <a:t>Abstract [Kent Beck via SPJ]</a:t>
            </a:r>
          </a:p>
        </p:txBody>
      </p:sp>
      <p:sp>
        <p:nvSpPr>
          <p:cNvPr id="3" name="Content Placeholder 2">
            <a:extLst>
              <a:ext uri="{FF2B5EF4-FFF2-40B4-BE49-F238E27FC236}">
                <a16:creationId xmlns:a16="http://schemas.microsoft.com/office/drawing/2014/main" id="{A4D91718-FC36-4FFD-AE9D-9B868321F2A4}"/>
              </a:ext>
            </a:extLst>
          </p:cNvPr>
          <p:cNvSpPr>
            <a:spLocks noGrp="1"/>
          </p:cNvSpPr>
          <p:nvPr>
            <p:ph idx="1"/>
          </p:nvPr>
        </p:nvSpPr>
        <p:spPr>
          <a:xfrm>
            <a:off x="101152" y="1554640"/>
            <a:ext cx="5603734" cy="2332866"/>
          </a:xfrm>
          <a:noFill/>
          <a:ln>
            <a:noFill/>
          </a:ln>
        </p:spPr>
        <p:txBody>
          <a:bodyPr>
            <a:normAutofit fontScale="92500"/>
          </a:bodyPr>
          <a:lstStyle/>
          <a:p>
            <a:pPr marL="0" indent="0">
              <a:buNone/>
            </a:pPr>
            <a:r>
              <a:rPr lang="en-US" sz="2400" dirty="0"/>
              <a:t>Four sentences</a:t>
            </a:r>
          </a:p>
          <a:p>
            <a:pPr marL="457200" indent="-457200">
              <a:buFont typeface="+mj-lt"/>
              <a:buAutoNum type="arabicPeriod"/>
            </a:pPr>
            <a:r>
              <a:rPr lang="en-US" sz="2400" dirty="0"/>
              <a:t>State the problem (</a:t>
            </a:r>
            <a:r>
              <a:rPr lang="en-US" sz="2400" dirty="0">
                <a:solidFill>
                  <a:srgbClr val="C00000"/>
                </a:solidFill>
              </a:rPr>
              <a:t>C</a:t>
            </a:r>
            <a:r>
              <a:rPr lang="en-US" sz="2400" dirty="0"/>
              <a:t>)</a:t>
            </a:r>
          </a:p>
          <a:p>
            <a:pPr marL="457200" indent="-457200">
              <a:buFont typeface="+mj-lt"/>
              <a:buAutoNum type="arabicPeriod"/>
            </a:pPr>
            <a:r>
              <a:rPr lang="en-US" sz="2400" dirty="0"/>
              <a:t>Say why it’s an interesting problem (</a:t>
            </a:r>
            <a:r>
              <a:rPr lang="en-US" sz="2400" dirty="0">
                <a:solidFill>
                  <a:srgbClr val="C00000"/>
                </a:solidFill>
              </a:rPr>
              <a:t>G</a:t>
            </a:r>
            <a:r>
              <a:rPr lang="en-US" sz="2400" dirty="0"/>
              <a:t>)</a:t>
            </a:r>
          </a:p>
          <a:p>
            <a:pPr marL="457200" indent="-457200">
              <a:buFont typeface="+mj-lt"/>
              <a:buAutoNum type="arabicPeriod"/>
            </a:pPr>
            <a:r>
              <a:rPr lang="en-US" sz="2400" dirty="0"/>
              <a:t>Say what your solution achieves (</a:t>
            </a:r>
            <a:r>
              <a:rPr lang="en-US" sz="2400" dirty="0">
                <a:solidFill>
                  <a:srgbClr val="C00000"/>
                </a:solidFill>
              </a:rPr>
              <a:t>I</a:t>
            </a:r>
            <a:r>
              <a:rPr lang="en-US" sz="2400" dirty="0"/>
              <a:t>)</a:t>
            </a:r>
          </a:p>
          <a:p>
            <a:pPr marL="457200" indent="-457200">
              <a:buFont typeface="+mj-lt"/>
              <a:buAutoNum type="arabicPeriod"/>
            </a:pPr>
            <a:r>
              <a:rPr lang="en-US" sz="2400" dirty="0"/>
              <a:t>Say what follows from your solution (</a:t>
            </a:r>
            <a:r>
              <a:rPr lang="en-US" sz="2400" dirty="0">
                <a:solidFill>
                  <a:srgbClr val="C00000"/>
                </a:solidFill>
              </a:rPr>
              <a:t>S</a:t>
            </a:r>
            <a:r>
              <a:rPr lang="en-US" sz="2400" dirty="0"/>
              <a:t>)</a:t>
            </a:r>
          </a:p>
        </p:txBody>
      </p:sp>
      <p:sp>
        <p:nvSpPr>
          <p:cNvPr id="4" name="Slide Number Placeholder 3">
            <a:extLst>
              <a:ext uri="{FF2B5EF4-FFF2-40B4-BE49-F238E27FC236}">
                <a16:creationId xmlns:a16="http://schemas.microsoft.com/office/drawing/2014/main" id="{18D6305A-14E7-41F6-BC3F-F117190CA760}"/>
              </a:ext>
            </a:extLst>
          </p:cNvPr>
          <p:cNvSpPr>
            <a:spLocks noGrp="1"/>
          </p:cNvSpPr>
          <p:nvPr>
            <p:ph type="sldNum" sz="quarter" idx="12"/>
          </p:nvPr>
        </p:nvSpPr>
        <p:spPr/>
        <p:txBody>
          <a:bodyPr/>
          <a:lstStyle/>
          <a:p>
            <a:fld id="{60AD1266-7CE3-2146-B859-359ABF1E0203}" type="slidenum">
              <a:rPr lang="en-US" smtClean="0"/>
              <a:t>29</a:t>
            </a:fld>
            <a:endParaRPr lang="en-US"/>
          </a:p>
        </p:txBody>
      </p:sp>
      <p:pic>
        <p:nvPicPr>
          <p:cNvPr id="6" name="Picture 5">
            <a:extLst>
              <a:ext uri="{FF2B5EF4-FFF2-40B4-BE49-F238E27FC236}">
                <a16:creationId xmlns:a16="http://schemas.microsoft.com/office/drawing/2014/main" id="{E57712B6-EE5F-4B2C-9A14-8F709FE120AC}"/>
              </a:ext>
            </a:extLst>
          </p:cNvPr>
          <p:cNvPicPr>
            <a:picLocks noChangeAspect="1"/>
          </p:cNvPicPr>
          <p:nvPr/>
        </p:nvPicPr>
        <p:blipFill>
          <a:blip r:embed="rId2"/>
          <a:stretch>
            <a:fillRect/>
          </a:stretch>
        </p:blipFill>
        <p:spPr>
          <a:xfrm>
            <a:off x="5842575" y="1373286"/>
            <a:ext cx="3171825" cy="2695575"/>
          </a:xfrm>
          <a:prstGeom prst="rect">
            <a:avLst/>
          </a:prstGeom>
          <a:ln>
            <a:solidFill>
              <a:schemeClr val="tx1"/>
            </a:solidFill>
          </a:ln>
        </p:spPr>
      </p:pic>
      <p:sp>
        <p:nvSpPr>
          <p:cNvPr id="7" name="Freeform: Shape 6">
            <a:extLst>
              <a:ext uri="{FF2B5EF4-FFF2-40B4-BE49-F238E27FC236}">
                <a16:creationId xmlns:a16="http://schemas.microsoft.com/office/drawing/2014/main" id="{67058540-03C9-48E3-8C95-6644F76DF781}"/>
              </a:ext>
            </a:extLst>
          </p:cNvPr>
          <p:cNvSpPr/>
          <p:nvPr/>
        </p:nvSpPr>
        <p:spPr bwMode="auto">
          <a:xfrm>
            <a:off x="5842449" y="1602223"/>
            <a:ext cx="3139709" cy="776835"/>
          </a:xfrm>
          <a:custGeom>
            <a:avLst/>
            <a:gdLst>
              <a:gd name="connsiteX0" fmla="*/ 24277 w 3155894"/>
              <a:gd name="connsiteY0" fmla="*/ 16184 h 776835"/>
              <a:gd name="connsiteX1" fmla="*/ 24277 w 3155894"/>
              <a:gd name="connsiteY1" fmla="*/ 16184 h 776835"/>
              <a:gd name="connsiteX2" fmla="*/ 16185 w 3155894"/>
              <a:gd name="connsiteY2" fmla="*/ 202301 h 776835"/>
              <a:gd name="connsiteX3" fmla="*/ 0 w 3155894"/>
              <a:gd name="connsiteY3" fmla="*/ 258945 h 776835"/>
              <a:gd name="connsiteX4" fmla="*/ 16185 w 3155894"/>
              <a:gd name="connsiteY4" fmla="*/ 776835 h 776835"/>
              <a:gd name="connsiteX5" fmla="*/ 2241494 w 3155894"/>
              <a:gd name="connsiteY5" fmla="*/ 776835 h 776835"/>
              <a:gd name="connsiteX6" fmla="*/ 2241494 w 3155894"/>
              <a:gd name="connsiteY6" fmla="*/ 776835 h 776835"/>
              <a:gd name="connsiteX7" fmla="*/ 2249586 w 3155894"/>
              <a:gd name="connsiteY7" fmla="*/ 647363 h 776835"/>
              <a:gd name="connsiteX8" fmla="*/ 3155894 w 3155894"/>
              <a:gd name="connsiteY8" fmla="*/ 655455 h 776835"/>
              <a:gd name="connsiteX9" fmla="*/ 3155894 w 3155894"/>
              <a:gd name="connsiteY9" fmla="*/ 0 h 776835"/>
              <a:gd name="connsiteX10" fmla="*/ 24277 w 3155894"/>
              <a:gd name="connsiteY10" fmla="*/ 16184 h 776835"/>
              <a:gd name="connsiteX0" fmla="*/ 24380 w 3155997"/>
              <a:gd name="connsiteY0" fmla="*/ 16184 h 776835"/>
              <a:gd name="connsiteX1" fmla="*/ 24380 w 3155997"/>
              <a:gd name="connsiteY1" fmla="*/ 16184 h 776835"/>
              <a:gd name="connsiteX2" fmla="*/ 103 w 3155997"/>
              <a:gd name="connsiteY2" fmla="*/ 258945 h 776835"/>
              <a:gd name="connsiteX3" fmla="*/ 16288 w 3155997"/>
              <a:gd name="connsiteY3" fmla="*/ 776835 h 776835"/>
              <a:gd name="connsiteX4" fmla="*/ 2241597 w 3155997"/>
              <a:gd name="connsiteY4" fmla="*/ 776835 h 776835"/>
              <a:gd name="connsiteX5" fmla="*/ 2241597 w 3155997"/>
              <a:gd name="connsiteY5" fmla="*/ 776835 h 776835"/>
              <a:gd name="connsiteX6" fmla="*/ 2249689 w 3155997"/>
              <a:gd name="connsiteY6" fmla="*/ 647363 h 776835"/>
              <a:gd name="connsiteX7" fmla="*/ 3155997 w 3155997"/>
              <a:gd name="connsiteY7" fmla="*/ 655455 h 776835"/>
              <a:gd name="connsiteX8" fmla="*/ 3155997 w 3155997"/>
              <a:gd name="connsiteY8" fmla="*/ 0 h 776835"/>
              <a:gd name="connsiteX9" fmla="*/ 24380 w 3155997"/>
              <a:gd name="connsiteY9" fmla="*/ 16184 h 776835"/>
              <a:gd name="connsiteX0" fmla="*/ 24380 w 3155997"/>
              <a:gd name="connsiteY0" fmla="*/ 16184 h 776835"/>
              <a:gd name="connsiteX1" fmla="*/ 24380 w 3155997"/>
              <a:gd name="connsiteY1" fmla="*/ 16184 h 776835"/>
              <a:gd name="connsiteX2" fmla="*/ 103 w 3155997"/>
              <a:gd name="connsiteY2" fmla="*/ 258945 h 776835"/>
              <a:gd name="connsiteX3" fmla="*/ 16288 w 3155997"/>
              <a:gd name="connsiteY3" fmla="*/ 776835 h 776835"/>
              <a:gd name="connsiteX4" fmla="*/ 2241597 w 3155997"/>
              <a:gd name="connsiteY4" fmla="*/ 776835 h 776835"/>
              <a:gd name="connsiteX5" fmla="*/ 2241597 w 3155997"/>
              <a:gd name="connsiteY5" fmla="*/ 776835 h 776835"/>
              <a:gd name="connsiteX6" fmla="*/ 2249689 w 3155997"/>
              <a:gd name="connsiteY6" fmla="*/ 647363 h 776835"/>
              <a:gd name="connsiteX7" fmla="*/ 3155997 w 3155997"/>
              <a:gd name="connsiteY7" fmla="*/ 655455 h 776835"/>
              <a:gd name="connsiteX8" fmla="*/ 3155997 w 3155997"/>
              <a:gd name="connsiteY8" fmla="*/ 0 h 776835"/>
              <a:gd name="connsiteX9" fmla="*/ 24380 w 3155997"/>
              <a:gd name="connsiteY9" fmla="*/ 16184 h 776835"/>
              <a:gd name="connsiteX0" fmla="*/ 170551 w 3302168"/>
              <a:gd name="connsiteY0" fmla="*/ 16184 h 776835"/>
              <a:gd name="connsiteX1" fmla="*/ 170551 w 3302168"/>
              <a:gd name="connsiteY1" fmla="*/ 16184 h 776835"/>
              <a:gd name="connsiteX2" fmla="*/ 162459 w 3302168"/>
              <a:gd name="connsiteY2" fmla="*/ 776835 h 776835"/>
              <a:gd name="connsiteX3" fmla="*/ 2387768 w 3302168"/>
              <a:gd name="connsiteY3" fmla="*/ 776835 h 776835"/>
              <a:gd name="connsiteX4" fmla="*/ 2387768 w 3302168"/>
              <a:gd name="connsiteY4" fmla="*/ 776835 h 776835"/>
              <a:gd name="connsiteX5" fmla="*/ 2395860 w 3302168"/>
              <a:gd name="connsiteY5" fmla="*/ 647363 h 776835"/>
              <a:gd name="connsiteX6" fmla="*/ 3302168 w 3302168"/>
              <a:gd name="connsiteY6" fmla="*/ 655455 h 776835"/>
              <a:gd name="connsiteX7" fmla="*/ 3302168 w 3302168"/>
              <a:gd name="connsiteY7" fmla="*/ 0 h 776835"/>
              <a:gd name="connsiteX8" fmla="*/ 170551 w 3302168"/>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33401 w 3139709"/>
              <a:gd name="connsiteY5" fmla="*/ 647363 h 776835"/>
              <a:gd name="connsiteX6" fmla="*/ 3139709 w 3139709"/>
              <a:gd name="connsiteY6" fmla="*/ 655455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16775 w 3139709"/>
              <a:gd name="connsiteY5" fmla="*/ 647363 h 776835"/>
              <a:gd name="connsiteX6" fmla="*/ 3139709 w 3139709"/>
              <a:gd name="connsiteY6" fmla="*/ 655455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34110 w 3139709"/>
              <a:gd name="connsiteY5" fmla="*/ 625694 h 776835"/>
              <a:gd name="connsiteX6" fmla="*/ 3139709 w 3139709"/>
              <a:gd name="connsiteY6" fmla="*/ 655455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34110 w 3139709"/>
              <a:gd name="connsiteY5" fmla="*/ 625694 h 776835"/>
              <a:gd name="connsiteX6" fmla="*/ 3139709 w 3139709"/>
              <a:gd name="connsiteY6" fmla="*/ 625119 h 776835"/>
              <a:gd name="connsiteX7" fmla="*/ 3139709 w 3139709"/>
              <a:gd name="connsiteY7" fmla="*/ 0 h 776835"/>
              <a:gd name="connsiteX8" fmla="*/ 8092 w 3139709"/>
              <a:gd name="connsiteY8" fmla="*/ 16184 h 776835"/>
              <a:gd name="connsiteX0" fmla="*/ 8092 w 3139709"/>
              <a:gd name="connsiteY0" fmla="*/ 16184 h 776835"/>
              <a:gd name="connsiteX1" fmla="*/ 8092 w 3139709"/>
              <a:gd name="connsiteY1" fmla="*/ 16184 h 776835"/>
              <a:gd name="connsiteX2" fmla="*/ 0 w 3139709"/>
              <a:gd name="connsiteY2" fmla="*/ 776835 h 776835"/>
              <a:gd name="connsiteX3" fmla="*/ 2225309 w 3139709"/>
              <a:gd name="connsiteY3" fmla="*/ 776835 h 776835"/>
              <a:gd name="connsiteX4" fmla="*/ 2225309 w 3139709"/>
              <a:gd name="connsiteY4" fmla="*/ 776835 h 776835"/>
              <a:gd name="connsiteX5" fmla="*/ 2225443 w 3139709"/>
              <a:gd name="connsiteY5" fmla="*/ 625694 h 776835"/>
              <a:gd name="connsiteX6" fmla="*/ 3139709 w 3139709"/>
              <a:gd name="connsiteY6" fmla="*/ 625119 h 776835"/>
              <a:gd name="connsiteX7" fmla="*/ 3139709 w 3139709"/>
              <a:gd name="connsiteY7" fmla="*/ 0 h 776835"/>
              <a:gd name="connsiteX8" fmla="*/ 8092 w 3139709"/>
              <a:gd name="connsiteY8" fmla="*/ 16184 h 77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709" h="776835">
                <a:moveTo>
                  <a:pt x="8092" y="16184"/>
                </a:moveTo>
                <a:lnTo>
                  <a:pt x="8092" y="16184"/>
                </a:lnTo>
                <a:cubicBezTo>
                  <a:pt x="6743" y="142959"/>
                  <a:pt x="4046" y="396509"/>
                  <a:pt x="0" y="776835"/>
                </a:cubicBezTo>
                <a:lnTo>
                  <a:pt x="2225309" y="776835"/>
                </a:lnTo>
                <a:lnTo>
                  <a:pt x="2225309" y="776835"/>
                </a:lnTo>
                <a:cubicBezTo>
                  <a:pt x="2225331" y="751645"/>
                  <a:pt x="2225398" y="676074"/>
                  <a:pt x="2225443" y="625694"/>
                </a:cubicBezTo>
                <a:lnTo>
                  <a:pt x="3139709" y="625119"/>
                </a:lnTo>
                <a:lnTo>
                  <a:pt x="3139709" y="0"/>
                </a:lnTo>
                <a:lnTo>
                  <a:pt x="8092" y="16184"/>
                </a:lnTo>
                <a:close/>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8" name="Freeform: Shape 7">
            <a:extLst>
              <a:ext uri="{FF2B5EF4-FFF2-40B4-BE49-F238E27FC236}">
                <a16:creationId xmlns:a16="http://schemas.microsoft.com/office/drawing/2014/main" id="{A6018A17-F5E4-4708-804E-1F8D68A9E672}"/>
              </a:ext>
            </a:extLst>
          </p:cNvPr>
          <p:cNvSpPr/>
          <p:nvPr/>
        </p:nvSpPr>
        <p:spPr bwMode="auto">
          <a:xfrm>
            <a:off x="5850427" y="2231829"/>
            <a:ext cx="3133228" cy="905733"/>
          </a:xfrm>
          <a:custGeom>
            <a:avLst/>
            <a:gdLst>
              <a:gd name="connsiteX0" fmla="*/ 2218828 w 3133228"/>
              <a:gd name="connsiteY0" fmla="*/ 0 h 910067"/>
              <a:gd name="connsiteX1" fmla="*/ 3133228 w 3133228"/>
              <a:gd name="connsiteY1" fmla="*/ 17335 h 910067"/>
              <a:gd name="connsiteX2" fmla="*/ 3120227 w 3133228"/>
              <a:gd name="connsiteY2" fmla="*/ 910067 h 910067"/>
              <a:gd name="connsiteX3" fmla="*/ 0 w 3133228"/>
              <a:gd name="connsiteY3" fmla="*/ 888398 h 910067"/>
              <a:gd name="connsiteX4" fmla="*/ 4333 w 3133228"/>
              <a:gd name="connsiteY4" fmla="*/ 147344 h 910067"/>
              <a:gd name="connsiteX5" fmla="*/ 2223162 w 3133228"/>
              <a:gd name="connsiteY5" fmla="*/ 147344 h 910067"/>
              <a:gd name="connsiteX6" fmla="*/ 2218828 w 3133228"/>
              <a:gd name="connsiteY6" fmla="*/ 0 h 910067"/>
              <a:gd name="connsiteX0" fmla="*/ 2218828 w 3146229"/>
              <a:gd name="connsiteY0" fmla="*/ 0 h 910067"/>
              <a:gd name="connsiteX1" fmla="*/ 3133228 w 3146229"/>
              <a:gd name="connsiteY1" fmla="*/ 17335 h 910067"/>
              <a:gd name="connsiteX2" fmla="*/ 3146229 w 3146229"/>
              <a:gd name="connsiteY2" fmla="*/ 910067 h 910067"/>
              <a:gd name="connsiteX3" fmla="*/ 0 w 3146229"/>
              <a:gd name="connsiteY3" fmla="*/ 888398 h 910067"/>
              <a:gd name="connsiteX4" fmla="*/ 4333 w 3146229"/>
              <a:gd name="connsiteY4" fmla="*/ 147344 h 910067"/>
              <a:gd name="connsiteX5" fmla="*/ 2223162 w 3146229"/>
              <a:gd name="connsiteY5" fmla="*/ 147344 h 910067"/>
              <a:gd name="connsiteX6" fmla="*/ 2218828 w 3146229"/>
              <a:gd name="connsiteY6" fmla="*/ 0 h 910067"/>
              <a:gd name="connsiteX0" fmla="*/ 2218828 w 3133228"/>
              <a:gd name="connsiteY0" fmla="*/ 0 h 905733"/>
              <a:gd name="connsiteX1" fmla="*/ 3133228 w 3133228"/>
              <a:gd name="connsiteY1" fmla="*/ 17335 h 905733"/>
              <a:gd name="connsiteX2" fmla="*/ 3133228 w 3133228"/>
              <a:gd name="connsiteY2" fmla="*/ 905733 h 905733"/>
              <a:gd name="connsiteX3" fmla="*/ 0 w 3133228"/>
              <a:gd name="connsiteY3" fmla="*/ 888398 h 905733"/>
              <a:gd name="connsiteX4" fmla="*/ 4333 w 3133228"/>
              <a:gd name="connsiteY4" fmla="*/ 147344 h 905733"/>
              <a:gd name="connsiteX5" fmla="*/ 2223162 w 3133228"/>
              <a:gd name="connsiteY5" fmla="*/ 147344 h 905733"/>
              <a:gd name="connsiteX6" fmla="*/ 2218828 w 3133228"/>
              <a:gd name="connsiteY6" fmla="*/ 0 h 905733"/>
              <a:gd name="connsiteX0" fmla="*/ 2218828 w 3133228"/>
              <a:gd name="connsiteY0" fmla="*/ 0 h 905733"/>
              <a:gd name="connsiteX1" fmla="*/ 3133228 w 3133228"/>
              <a:gd name="connsiteY1" fmla="*/ 17335 h 905733"/>
              <a:gd name="connsiteX2" fmla="*/ 3133228 w 3133228"/>
              <a:gd name="connsiteY2" fmla="*/ 905733 h 905733"/>
              <a:gd name="connsiteX3" fmla="*/ 0 w 3133228"/>
              <a:gd name="connsiteY3" fmla="*/ 888398 h 905733"/>
              <a:gd name="connsiteX4" fmla="*/ 4333 w 3133228"/>
              <a:gd name="connsiteY4" fmla="*/ 147344 h 905733"/>
              <a:gd name="connsiteX5" fmla="*/ 2223162 w 3133228"/>
              <a:gd name="connsiteY5" fmla="*/ 147344 h 905733"/>
              <a:gd name="connsiteX6" fmla="*/ 2218828 w 3133228"/>
              <a:gd name="connsiteY6" fmla="*/ 0 h 905733"/>
              <a:gd name="connsiteX0" fmla="*/ 2218828 w 3133228"/>
              <a:gd name="connsiteY0" fmla="*/ 0 h 905733"/>
              <a:gd name="connsiteX1" fmla="*/ 3133228 w 3133228"/>
              <a:gd name="connsiteY1" fmla="*/ 0 h 905733"/>
              <a:gd name="connsiteX2" fmla="*/ 3133228 w 3133228"/>
              <a:gd name="connsiteY2" fmla="*/ 905733 h 905733"/>
              <a:gd name="connsiteX3" fmla="*/ 0 w 3133228"/>
              <a:gd name="connsiteY3" fmla="*/ 888398 h 905733"/>
              <a:gd name="connsiteX4" fmla="*/ 4333 w 3133228"/>
              <a:gd name="connsiteY4" fmla="*/ 147344 h 905733"/>
              <a:gd name="connsiteX5" fmla="*/ 2223162 w 3133228"/>
              <a:gd name="connsiteY5" fmla="*/ 147344 h 905733"/>
              <a:gd name="connsiteX6" fmla="*/ 2218828 w 3133228"/>
              <a:gd name="connsiteY6" fmla="*/ 0 h 90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28" h="905733">
                <a:moveTo>
                  <a:pt x="2218828" y="0"/>
                </a:moveTo>
                <a:lnTo>
                  <a:pt x="3133228" y="0"/>
                </a:lnTo>
                <a:lnTo>
                  <a:pt x="3133228" y="905733"/>
                </a:lnTo>
                <a:lnTo>
                  <a:pt x="0" y="888398"/>
                </a:lnTo>
                <a:cubicBezTo>
                  <a:pt x="1444" y="641380"/>
                  <a:pt x="2889" y="394362"/>
                  <a:pt x="4333" y="147344"/>
                </a:cubicBezTo>
                <a:lnTo>
                  <a:pt x="2223162" y="147344"/>
                </a:lnTo>
                <a:lnTo>
                  <a:pt x="2218828" y="0"/>
                </a:lnTo>
                <a:close/>
              </a:path>
            </a:pathLst>
          </a:custGeom>
          <a:noFill/>
          <a:ln w="254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endParaRPr lang="en-US" sz="800" b="1">
              <a:solidFill>
                <a:schemeClr val="bg2"/>
              </a:solidFill>
              <a:latin typeface="Arial" charset="0"/>
            </a:endParaRPr>
          </a:p>
        </p:txBody>
      </p:sp>
      <p:sp>
        <p:nvSpPr>
          <p:cNvPr id="9" name="Freeform: Shape 8">
            <a:extLst>
              <a:ext uri="{FF2B5EF4-FFF2-40B4-BE49-F238E27FC236}">
                <a16:creationId xmlns:a16="http://schemas.microsoft.com/office/drawing/2014/main" id="{C57B2489-6B4A-461D-AEF5-50BD99EDEB2D}"/>
              </a:ext>
            </a:extLst>
          </p:cNvPr>
          <p:cNvSpPr/>
          <p:nvPr/>
        </p:nvSpPr>
        <p:spPr bwMode="auto">
          <a:xfrm>
            <a:off x="5850010" y="3128895"/>
            <a:ext cx="3137980" cy="624046"/>
          </a:xfrm>
          <a:custGeom>
            <a:avLst/>
            <a:gdLst>
              <a:gd name="connsiteX0" fmla="*/ 0 w 3141896"/>
              <a:gd name="connsiteY0" fmla="*/ 0 h 628379"/>
              <a:gd name="connsiteX1" fmla="*/ 3141896 w 3141896"/>
              <a:gd name="connsiteY1" fmla="*/ 26002 h 628379"/>
              <a:gd name="connsiteX2" fmla="*/ 3137562 w 3141896"/>
              <a:gd name="connsiteY2" fmla="*/ 463700 h 628379"/>
              <a:gd name="connsiteX3" fmla="*/ 481035 w 3141896"/>
              <a:gd name="connsiteY3" fmla="*/ 459367 h 628379"/>
              <a:gd name="connsiteX4" fmla="*/ 481035 w 3141896"/>
              <a:gd name="connsiteY4" fmla="*/ 624045 h 628379"/>
              <a:gd name="connsiteX5" fmla="*/ 13001 w 3141896"/>
              <a:gd name="connsiteY5" fmla="*/ 628379 h 628379"/>
              <a:gd name="connsiteX6" fmla="*/ 0 w 3141896"/>
              <a:gd name="connsiteY6" fmla="*/ 0 h 628379"/>
              <a:gd name="connsiteX0" fmla="*/ 4334 w 3146230"/>
              <a:gd name="connsiteY0" fmla="*/ 0 h 624046"/>
              <a:gd name="connsiteX1" fmla="*/ 3146230 w 3146230"/>
              <a:gd name="connsiteY1" fmla="*/ 26002 h 624046"/>
              <a:gd name="connsiteX2" fmla="*/ 3141896 w 3146230"/>
              <a:gd name="connsiteY2" fmla="*/ 463700 h 624046"/>
              <a:gd name="connsiteX3" fmla="*/ 485369 w 3146230"/>
              <a:gd name="connsiteY3" fmla="*/ 459367 h 624046"/>
              <a:gd name="connsiteX4" fmla="*/ 485369 w 3146230"/>
              <a:gd name="connsiteY4" fmla="*/ 624045 h 624046"/>
              <a:gd name="connsiteX5" fmla="*/ 0 w 3146230"/>
              <a:gd name="connsiteY5" fmla="*/ 624046 h 624046"/>
              <a:gd name="connsiteX6" fmla="*/ 4334 w 3146230"/>
              <a:gd name="connsiteY6" fmla="*/ 0 h 624046"/>
              <a:gd name="connsiteX0" fmla="*/ 193 w 3142089"/>
              <a:gd name="connsiteY0" fmla="*/ 0 h 624046"/>
              <a:gd name="connsiteX1" fmla="*/ 3142089 w 3142089"/>
              <a:gd name="connsiteY1" fmla="*/ 26002 h 624046"/>
              <a:gd name="connsiteX2" fmla="*/ 3137755 w 3142089"/>
              <a:gd name="connsiteY2" fmla="*/ 463700 h 624046"/>
              <a:gd name="connsiteX3" fmla="*/ 481228 w 3142089"/>
              <a:gd name="connsiteY3" fmla="*/ 459367 h 624046"/>
              <a:gd name="connsiteX4" fmla="*/ 481228 w 3142089"/>
              <a:gd name="connsiteY4" fmla="*/ 624045 h 624046"/>
              <a:gd name="connsiteX5" fmla="*/ 4526 w 3142089"/>
              <a:gd name="connsiteY5" fmla="*/ 624046 h 624046"/>
              <a:gd name="connsiteX6" fmla="*/ 193 w 3142089"/>
              <a:gd name="connsiteY6" fmla="*/ 0 h 624046"/>
              <a:gd name="connsiteX0" fmla="*/ 418 w 3137980"/>
              <a:gd name="connsiteY0" fmla="*/ 0 h 624046"/>
              <a:gd name="connsiteX1" fmla="*/ 3137980 w 3137980"/>
              <a:gd name="connsiteY1" fmla="*/ 26002 h 624046"/>
              <a:gd name="connsiteX2" fmla="*/ 3133646 w 3137980"/>
              <a:gd name="connsiteY2" fmla="*/ 463700 h 624046"/>
              <a:gd name="connsiteX3" fmla="*/ 477119 w 3137980"/>
              <a:gd name="connsiteY3" fmla="*/ 459367 h 624046"/>
              <a:gd name="connsiteX4" fmla="*/ 477119 w 3137980"/>
              <a:gd name="connsiteY4" fmla="*/ 624045 h 624046"/>
              <a:gd name="connsiteX5" fmla="*/ 417 w 3137980"/>
              <a:gd name="connsiteY5" fmla="*/ 624046 h 624046"/>
              <a:gd name="connsiteX6" fmla="*/ 418 w 3137980"/>
              <a:gd name="connsiteY6" fmla="*/ 0 h 62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7980" h="624046">
                <a:moveTo>
                  <a:pt x="418" y="0"/>
                </a:moveTo>
                <a:lnTo>
                  <a:pt x="3137980" y="26002"/>
                </a:lnTo>
                <a:cubicBezTo>
                  <a:pt x="3136535" y="171901"/>
                  <a:pt x="3135091" y="317801"/>
                  <a:pt x="3133646" y="463700"/>
                </a:cubicBezTo>
                <a:lnTo>
                  <a:pt x="477119" y="459367"/>
                </a:lnTo>
                <a:lnTo>
                  <a:pt x="477119" y="624045"/>
                </a:lnTo>
                <a:lnTo>
                  <a:pt x="417" y="624046"/>
                </a:lnTo>
                <a:cubicBezTo>
                  <a:pt x="1862" y="416031"/>
                  <a:pt x="-1027" y="208015"/>
                  <a:pt x="418" y="0"/>
                </a:cubicBezTo>
                <a:close/>
              </a:path>
            </a:pathLst>
          </a:custGeom>
          <a:noFill/>
          <a:ln w="254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endParaRPr lang="en-US" sz="800" b="1">
              <a:solidFill>
                <a:schemeClr val="bg2"/>
              </a:solidFill>
              <a:latin typeface="Arial" charset="0"/>
            </a:endParaRPr>
          </a:p>
        </p:txBody>
      </p:sp>
      <p:sp>
        <p:nvSpPr>
          <p:cNvPr id="10" name="Freeform: Shape 9">
            <a:extLst>
              <a:ext uri="{FF2B5EF4-FFF2-40B4-BE49-F238E27FC236}">
                <a16:creationId xmlns:a16="http://schemas.microsoft.com/office/drawing/2014/main" id="{EB438ECD-84E2-4F60-BC2C-5A48002490BF}"/>
              </a:ext>
            </a:extLst>
          </p:cNvPr>
          <p:cNvSpPr/>
          <p:nvPr/>
        </p:nvSpPr>
        <p:spPr bwMode="auto">
          <a:xfrm>
            <a:off x="5854759" y="3592595"/>
            <a:ext cx="3124561" cy="468034"/>
          </a:xfrm>
          <a:custGeom>
            <a:avLst/>
            <a:gdLst>
              <a:gd name="connsiteX0" fmla="*/ 472368 w 3137562"/>
              <a:gd name="connsiteY0" fmla="*/ 0 h 468034"/>
              <a:gd name="connsiteX1" fmla="*/ 3124561 w 3137562"/>
              <a:gd name="connsiteY1" fmla="*/ 13001 h 468034"/>
              <a:gd name="connsiteX2" fmla="*/ 3137562 w 3137562"/>
              <a:gd name="connsiteY2" fmla="*/ 468034 h 468034"/>
              <a:gd name="connsiteX3" fmla="*/ 0 w 3137562"/>
              <a:gd name="connsiteY3" fmla="*/ 459367 h 468034"/>
              <a:gd name="connsiteX4" fmla="*/ 0 w 3137562"/>
              <a:gd name="connsiteY4" fmla="*/ 156012 h 468034"/>
              <a:gd name="connsiteX5" fmla="*/ 476702 w 3137562"/>
              <a:gd name="connsiteY5" fmla="*/ 160345 h 468034"/>
              <a:gd name="connsiteX6" fmla="*/ 472368 w 3137562"/>
              <a:gd name="connsiteY6" fmla="*/ 0 h 468034"/>
              <a:gd name="connsiteX0" fmla="*/ 472368 w 3124561"/>
              <a:gd name="connsiteY0" fmla="*/ 0 h 468034"/>
              <a:gd name="connsiteX1" fmla="*/ 3124561 w 3124561"/>
              <a:gd name="connsiteY1" fmla="*/ 13001 h 468034"/>
              <a:gd name="connsiteX2" fmla="*/ 3124561 w 3124561"/>
              <a:gd name="connsiteY2" fmla="*/ 468034 h 468034"/>
              <a:gd name="connsiteX3" fmla="*/ 0 w 3124561"/>
              <a:gd name="connsiteY3" fmla="*/ 459367 h 468034"/>
              <a:gd name="connsiteX4" fmla="*/ 0 w 3124561"/>
              <a:gd name="connsiteY4" fmla="*/ 156012 h 468034"/>
              <a:gd name="connsiteX5" fmla="*/ 476702 w 3124561"/>
              <a:gd name="connsiteY5" fmla="*/ 160345 h 468034"/>
              <a:gd name="connsiteX6" fmla="*/ 472368 w 3124561"/>
              <a:gd name="connsiteY6" fmla="*/ 0 h 4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561" h="468034">
                <a:moveTo>
                  <a:pt x="472368" y="0"/>
                </a:moveTo>
                <a:lnTo>
                  <a:pt x="3124561" y="13001"/>
                </a:lnTo>
                <a:lnTo>
                  <a:pt x="3124561" y="468034"/>
                </a:lnTo>
                <a:lnTo>
                  <a:pt x="0" y="459367"/>
                </a:lnTo>
                <a:lnTo>
                  <a:pt x="0" y="156012"/>
                </a:lnTo>
                <a:lnTo>
                  <a:pt x="476702" y="160345"/>
                </a:lnTo>
                <a:lnTo>
                  <a:pt x="472368" y="0"/>
                </a:lnTo>
                <a:close/>
              </a:path>
            </a:pathLst>
          </a:custGeom>
          <a:noFill/>
          <a:ln w="254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endParaRPr lang="en-US" sz="800" b="1">
              <a:solidFill>
                <a:schemeClr val="bg2"/>
              </a:solidFill>
              <a:latin typeface="Arial" charset="0"/>
            </a:endParaRPr>
          </a:p>
        </p:txBody>
      </p:sp>
    </p:spTree>
    <p:extLst>
      <p:ext uri="{BB962C8B-B14F-4D97-AF65-F5344CB8AC3E}">
        <p14:creationId xmlns:p14="http://schemas.microsoft.com/office/powerpoint/2010/main" val="39465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622D-D3B2-4524-9907-07E6A6CD98DA}"/>
              </a:ext>
            </a:extLst>
          </p:cNvPr>
          <p:cNvSpPr>
            <a:spLocks noGrp="1"/>
          </p:cNvSpPr>
          <p:nvPr>
            <p:ph type="title"/>
          </p:nvPr>
        </p:nvSpPr>
        <p:spPr/>
        <p:txBody>
          <a:bodyPr/>
          <a:lstStyle/>
          <a:p>
            <a:r>
              <a:rPr lang="en-US" dirty="0"/>
              <a:t>One Overarching </a:t>
            </a:r>
            <a:r>
              <a:rPr lang="en-US" u="sng" dirty="0"/>
              <a:t>Principle</a:t>
            </a:r>
            <a:r>
              <a:rPr lang="en-US" dirty="0"/>
              <a:t> [SPJ]</a:t>
            </a:r>
          </a:p>
        </p:txBody>
      </p:sp>
      <p:sp>
        <p:nvSpPr>
          <p:cNvPr id="3" name="Content Placeholder 2">
            <a:extLst>
              <a:ext uri="{FF2B5EF4-FFF2-40B4-BE49-F238E27FC236}">
                <a16:creationId xmlns:a16="http://schemas.microsoft.com/office/drawing/2014/main" id="{4AAB72DA-D712-4E4D-95CC-3D02D8CD5288}"/>
              </a:ext>
            </a:extLst>
          </p:cNvPr>
          <p:cNvSpPr>
            <a:spLocks noGrp="1"/>
          </p:cNvSpPr>
          <p:nvPr>
            <p:ph idx="1"/>
          </p:nvPr>
        </p:nvSpPr>
        <p:spPr>
          <a:xfrm>
            <a:off x="324995" y="1295400"/>
            <a:ext cx="8598665" cy="5287962"/>
          </a:xfrm>
          <a:ln>
            <a:noFill/>
          </a:ln>
        </p:spPr>
        <p:txBody>
          <a:bodyPr>
            <a:normAutofit/>
          </a:bodyPr>
          <a:lstStyle/>
          <a:p>
            <a:r>
              <a:rPr lang="en-US" sz="2400" dirty="0"/>
              <a:t>The purpose of your paper is to </a:t>
            </a:r>
            <a:r>
              <a:rPr lang="en-US" sz="2400" u="sng" dirty="0">
                <a:solidFill>
                  <a:srgbClr val="C00000"/>
                </a:solidFill>
              </a:rPr>
              <a:t>convey your idea from your head to your reader’s head</a:t>
            </a:r>
            <a:r>
              <a:rPr lang="en-US" sz="2400" dirty="0"/>
              <a:t>.  All choices are made </a:t>
            </a:r>
            <a:r>
              <a:rPr lang="en-US" sz="2400" dirty="0">
                <a:solidFill>
                  <a:srgbClr val="C00000"/>
                </a:solidFill>
              </a:rPr>
              <a:t>in support of this single goal</a:t>
            </a:r>
          </a:p>
          <a:p>
            <a:r>
              <a:rPr lang="en-US" sz="2400" dirty="0"/>
              <a:t>Explain it as if you were speaking to someone using a whiteboard</a:t>
            </a:r>
          </a:p>
          <a:p>
            <a:r>
              <a:rPr lang="en-US" sz="2400" dirty="0">
                <a:solidFill>
                  <a:srgbClr val="C00000"/>
                </a:solidFill>
              </a:rPr>
              <a:t>Conveying the intuition is primary</a:t>
            </a:r>
            <a:r>
              <a:rPr lang="en-US" sz="2400" dirty="0"/>
              <a:t>, not secondary</a:t>
            </a:r>
          </a:p>
          <a:p>
            <a:r>
              <a:rPr lang="en-US" sz="2400" dirty="0"/>
              <a:t>Introduce the problem, and your idea, using </a:t>
            </a:r>
            <a:r>
              <a:rPr lang="en-US" sz="2400" dirty="0">
                <a:solidFill>
                  <a:srgbClr val="C00000"/>
                </a:solidFill>
              </a:rPr>
              <a:t>examples and pictures</a:t>
            </a:r>
          </a:p>
          <a:p>
            <a:r>
              <a:rPr lang="en-US" sz="2400" dirty="0"/>
              <a:t>Once your reader has the intuition, she can follow the details (but not vice versa)</a:t>
            </a:r>
          </a:p>
          <a:p>
            <a:r>
              <a:rPr lang="en-US" sz="2400" dirty="0"/>
              <a:t>Present the general case later in the paper</a:t>
            </a:r>
          </a:p>
          <a:p>
            <a:pPr marL="0" indent="0">
              <a:buNone/>
            </a:pPr>
            <a:endParaRPr lang="en-US" sz="2400" dirty="0"/>
          </a:p>
        </p:txBody>
      </p:sp>
      <p:sp>
        <p:nvSpPr>
          <p:cNvPr id="4" name="Slide Number Placeholder 3">
            <a:extLst>
              <a:ext uri="{FF2B5EF4-FFF2-40B4-BE49-F238E27FC236}">
                <a16:creationId xmlns:a16="http://schemas.microsoft.com/office/drawing/2014/main" id="{6736DDB3-FDF0-49C5-B8DA-EE6CFAB11CD6}"/>
              </a:ext>
            </a:extLst>
          </p:cNvPr>
          <p:cNvSpPr>
            <a:spLocks noGrp="1"/>
          </p:cNvSpPr>
          <p:nvPr>
            <p:ph type="sldNum" sz="quarter" idx="12"/>
          </p:nvPr>
        </p:nvSpPr>
        <p:spPr/>
        <p:txBody>
          <a:bodyPr/>
          <a:lstStyle/>
          <a:p>
            <a:fld id="{60AD1266-7CE3-2146-B859-359ABF1E0203}" type="slidenum">
              <a:rPr lang="en-US" smtClean="0"/>
              <a:t>3</a:t>
            </a:fld>
            <a:endParaRPr lang="en-US"/>
          </a:p>
        </p:txBody>
      </p:sp>
      <p:sp>
        <p:nvSpPr>
          <p:cNvPr id="7" name="Speech Bubble: Rectangle with Corners Rounded 6">
            <a:extLst>
              <a:ext uri="{FF2B5EF4-FFF2-40B4-BE49-F238E27FC236}">
                <a16:creationId xmlns:a16="http://schemas.microsoft.com/office/drawing/2014/main" id="{72921D56-E261-4FDA-AD15-4B1D3DB68635}"/>
              </a:ext>
            </a:extLst>
          </p:cNvPr>
          <p:cNvSpPr/>
          <p:nvPr/>
        </p:nvSpPr>
        <p:spPr bwMode="auto">
          <a:xfrm>
            <a:off x="2910840" y="4428418"/>
            <a:ext cx="5148112" cy="1309220"/>
          </a:xfrm>
          <a:prstGeom prst="wedgeRoundRectCallout">
            <a:avLst>
              <a:gd name="adj1" fmla="val -70959"/>
              <a:gd name="adj2" fmla="val -57495"/>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C00000"/>
                </a:solidFill>
                <a:latin typeface="Arial" charset="0"/>
              </a:rPr>
              <a:t>Spoon-feed the reader</a:t>
            </a:r>
            <a:endParaRPr kumimoji="0" lang="en-US" sz="2000" i="0" u="none" strike="noStrike" cap="none" normalizeH="0" baseline="0" dirty="0">
              <a:ln>
                <a:noFill/>
              </a:ln>
              <a:solidFill>
                <a:srgbClr val="C00000"/>
              </a:solidFill>
              <a:effectLst/>
              <a:latin typeface="Arial" charset="0"/>
            </a:endParaRPr>
          </a:p>
        </p:txBody>
      </p:sp>
      <p:pic>
        <p:nvPicPr>
          <p:cNvPr id="9" name="Picture 8">
            <a:extLst>
              <a:ext uri="{FF2B5EF4-FFF2-40B4-BE49-F238E27FC236}">
                <a16:creationId xmlns:a16="http://schemas.microsoft.com/office/drawing/2014/main" id="{A3628A3C-7ED6-4F02-9914-0BF10E0A5E56}"/>
              </a:ext>
            </a:extLst>
          </p:cNvPr>
          <p:cNvPicPr>
            <a:picLocks noChangeAspect="1"/>
          </p:cNvPicPr>
          <p:nvPr/>
        </p:nvPicPr>
        <p:blipFill>
          <a:blip r:embed="rId2"/>
          <a:stretch>
            <a:fillRect/>
          </a:stretch>
        </p:blipFill>
        <p:spPr>
          <a:xfrm>
            <a:off x="5694855" y="4511528"/>
            <a:ext cx="2181225" cy="1143000"/>
          </a:xfrm>
          <a:prstGeom prst="rect">
            <a:avLst/>
          </a:prstGeom>
        </p:spPr>
      </p:pic>
      <p:sp>
        <p:nvSpPr>
          <p:cNvPr id="8" name="Speech Bubble: Rectangle with Corners Rounded 7">
            <a:extLst>
              <a:ext uri="{FF2B5EF4-FFF2-40B4-BE49-F238E27FC236}">
                <a16:creationId xmlns:a16="http://schemas.microsoft.com/office/drawing/2014/main" id="{32C1868F-E8AC-4EB5-A618-AAC92ABC424C}"/>
              </a:ext>
            </a:extLst>
          </p:cNvPr>
          <p:cNvSpPr/>
          <p:nvPr/>
        </p:nvSpPr>
        <p:spPr bwMode="auto">
          <a:xfrm>
            <a:off x="761385" y="2572183"/>
            <a:ext cx="7297567" cy="1207448"/>
          </a:xfrm>
          <a:prstGeom prst="wedgeRoundRectCallout">
            <a:avLst>
              <a:gd name="adj1" fmla="val 380"/>
              <a:gd name="adj2" fmla="val -95533"/>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effectLst/>
                <a:latin typeface="Arial" charset="0"/>
              </a:rPr>
              <a:t>Be</a:t>
            </a:r>
            <a:r>
              <a:rPr kumimoji="0" lang="en-US" i="0" u="none" strike="noStrike" cap="none" normalizeH="0" dirty="0">
                <a:ln>
                  <a:noFill/>
                </a:ln>
                <a:effectLst/>
                <a:latin typeface="Arial" charset="0"/>
              </a:rPr>
              <a:t> </a:t>
            </a:r>
            <a:r>
              <a:rPr kumimoji="0" lang="en-US" i="0" u="none" strike="noStrike" cap="none" normalizeH="0" dirty="0">
                <a:ln>
                  <a:noFill/>
                </a:ln>
                <a:solidFill>
                  <a:srgbClr val="C00000"/>
                </a:solidFill>
                <a:effectLst/>
                <a:latin typeface="Arial" charset="0"/>
              </a:rPr>
              <a:t>relentless</a:t>
            </a:r>
            <a:r>
              <a:rPr kumimoji="0" lang="en-US" i="0" u="none" strike="noStrike" cap="none" normalizeH="0" dirty="0">
                <a:ln>
                  <a:noFill/>
                </a:ln>
                <a:effectLst/>
                <a:latin typeface="Arial" charset="0"/>
              </a:rPr>
              <a:t> in working to achieve this goal</a:t>
            </a:r>
          </a:p>
          <a:p>
            <a:pPr marL="173038" marR="0" indent="-1730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a:latin typeface="Arial" charset="0"/>
              </a:rPr>
              <a:t>Everything you </a:t>
            </a:r>
            <a:r>
              <a:rPr lang="en-US" dirty="0">
                <a:solidFill>
                  <a:srgbClr val="C00000"/>
                </a:solidFill>
                <a:latin typeface="Arial" charset="0"/>
              </a:rPr>
              <a:t>write</a:t>
            </a:r>
            <a:r>
              <a:rPr lang="en-US" dirty="0">
                <a:latin typeface="Arial" charset="0"/>
              </a:rPr>
              <a:t> should be in support of it</a:t>
            </a:r>
          </a:p>
          <a:p>
            <a:pPr marL="173038" marR="0" indent="-1730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i="0" u="none" strike="noStrike" cap="none" normalizeH="0" baseline="0" dirty="0">
                <a:ln>
                  <a:noFill/>
                </a:ln>
                <a:effectLst/>
                <a:latin typeface="Arial" charset="0"/>
              </a:rPr>
              <a:t>When you </a:t>
            </a:r>
            <a:r>
              <a:rPr kumimoji="0" lang="en-US" i="0" u="none" strike="noStrike" cap="none" normalizeH="0" baseline="0" dirty="0">
                <a:ln>
                  <a:noFill/>
                </a:ln>
                <a:solidFill>
                  <a:srgbClr val="C00000"/>
                </a:solidFill>
                <a:effectLst/>
                <a:latin typeface="Arial" charset="0"/>
              </a:rPr>
              <a:t>re-read and self-critique</a:t>
            </a:r>
            <a:r>
              <a:rPr kumimoji="0" lang="en-US" i="0" u="none" strike="noStrike" cap="none" normalizeH="0" baseline="0" dirty="0">
                <a:ln>
                  <a:noFill/>
                </a:ln>
                <a:effectLst/>
                <a:latin typeface="Arial" charset="0"/>
              </a:rPr>
              <a:t>, your criterion</a:t>
            </a:r>
            <a:r>
              <a:rPr kumimoji="0" lang="en-US" i="0" u="none" strike="noStrike" cap="none" normalizeH="0" dirty="0">
                <a:ln>
                  <a:noFill/>
                </a:ln>
                <a:effectLst/>
                <a:latin typeface="Arial" charset="0"/>
              </a:rPr>
              <a:t> is: “Does this material best support the goal of conveying my idea to the reader?”</a:t>
            </a:r>
            <a:endParaRPr kumimoji="0" lang="en-US" i="0" u="none" strike="noStrike" cap="none" normalizeH="0" baseline="0" dirty="0">
              <a:ln>
                <a:noFill/>
              </a:ln>
              <a:effectLst/>
              <a:latin typeface="Arial" charset="0"/>
            </a:endParaRPr>
          </a:p>
        </p:txBody>
      </p:sp>
    </p:spTree>
    <p:extLst>
      <p:ext uri="{BB962C8B-B14F-4D97-AF65-F5344CB8AC3E}">
        <p14:creationId xmlns:p14="http://schemas.microsoft.com/office/powerpoint/2010/main" val="15666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C589-F526-429E-B044-E3A32E09B324}"/>
              </a:ext>
            </a:extLst>
          </p:cNvPr>
          <p:cNvSpPr>
            <a:spLocks noGrp="1"/>
          </p:cNvSpPr>
          <p:nvPr>
            <p:ph type="title"/>
          </p:nvPr>
        </p:nvSpPr>
        <p:spPr/>
        <p:txBody>
          <a:bodyPr/>
          <a:lstStyle/>
          <a:p>
            <a:r>
              <a:rPr lang="en-US" dirty="0"/>
              <a:t>Introduction (Rev. Eng. from </a:t>
            </a:r>
            <a:r>
              <a:rPr lang="en-US" dirty="0" err="1"/>
              <a:t>Zeldovich</a:t>
            </a:r>
            <a:r>
              <a:rPr lang="en-US" dirty="0"/>
              <a:t>)</a:t>
            </a:r>
          </a:p>
        </p:txBody>
      </p:sp>
      <p:sp>
        <p:nvSpPr>
          <p:cNvPr id="3" name="Content Placeholder 2">
            <a:extLst>
              <a:ext uri="{FF2B5EF4-FFF2-40B4-BE49-F238E27FC236}">
                <a16:creationId xmlns:a16="http://schemas.microsoft.com/office/drawing/2014/main" id="{8EBD359B-FDF9-483E-95E8-5D4689145999}"/>
              </a:ext>
            </a:extLst>
          </p:cNvPr>
          <p:cNvSpPr>
            <a:spLocks noGrp="1"/>
          </p:cNvSpPr>
          <p:nvPr>
            <p:ph idx="1"/>
          </p:nvPr>
        </p:nvSpPr>
        <p:spPr>
          <a:xfrm>
            <a:off x="457200" y="1295400"/>
            <a:ext cx="8229600" cy="5287962"/>
          </a:xfrm>
          <a:ln>
            <a:noFill/>
          </a:ln>
        </p:spPr>
        <p:txBody>
          <a:bodyPr>
            <a:normAutofit fontScale="92500" lnSpcReduction="20000"/>
          </a:bodyPr>
          <a:lstStyle/>
          <a:p>
            <a:r>
              <a:rPr lang="en-US" dirty="0"/>
              <a:t>Elevator story -- high-level statement of the problem</a:t>
            </a:r>
          </a:p>
          <a:p>
            <a:r>
              <a:rPr lang="en-US" dirty="0"/>
              <a:t>The problem in more technical terms</a:t>
            </a:r>
          </a:p>
          <a:p>
            <a:r>
              <a:rPr lang="en-US" dirty="0"/>
              <a:t>Conventional wisdom: sketch of previous techniques and their shortcomings</a:t>
            </a:r>
          </a:p>
          <a:p>
            <a:r>
              <a:rPr lang="en-US" dirty="0"/>
              <a:t>Describe the solution to the problem as a black box, so that it is clear what your solution offers over previous work</a:t>
            </a:r>
          </a:p>
          <a:p>
            <a:r>
              <a:rPr lang="en-US" dirty="0"/>
              <a:t>Technical challenges to obtaining a solution (e.g., 1 paragraph for each)</a:t>
            </a:r>
          </a:p>
          <a:p>
            <a:r>
              <a:rPr lang="en-US" dirty="0"/>
              <a:t>State how you solve the challenges (at most a few paragraphs)</a:t>
            </a:r>
          </a:p>
          <a:p>
            <a:r>
              <a:rPr lang="en-US" dirty="0"/>
              <a:t>Experimental highlights</a:t>
            </a:r>
          </a:p>
          <a:p>
            <a:r>
              <a:rPr lang="en-US" dirty="0"/>
              <a:t>Contributions</a:t>
            </a:r>
          </a:p>
          <a:p>
            <a:r>
              <a:rPr lang="en-US" dirty="0"/>
              <a:t>Organization of the paper</a:t>
            </a:r>
          </a:p>
        </p:txBody>
      </p:sp>
      <p:sp>
        <p:nvSpPr>
          <p:cNvPr id="4" name="Slide Number Placeholder 3">
            <a:extLst>
              <a:ext uri="{FF2B5EF4-FFF2-40B4-BE49-F238E27FC236}">
                <a16:creationId xmlns:a16="http://schemas.microsoft.com/office/drawing/2014/main" id="{3EA92044-C71A-4606-B4C3-378B1547DE75}"/>
              </a:ext>
            </a:extLst>
          </p:cNvPr>
          <p:cNvSpPr>
            <a:spLocks noGrp="1"/>
          </p:cNvSpPr>
          <p:nvPr>
            <p:ph type="sldNum" sz="quarter" idx="12"/>
          </p:nvPr>
        </p:nvSpPr>
        <p:spPr/>
        <p:txBody>
          <a:bodyPr/>
          <a:lstStyle/>
          <a:p>
            <a:fld id="{60AD1266-7CE3-2146-B859-359ABF1E0203}" type="slidenum">
              <a:rPr lang="en-US" smtClean="0"/>
              <a:t>30</a:t>
            </a:fld>
            <a:endParaRPr lang="en-US"/>
          </a:p>
        </p:txBody>
      </p:sp>
      <p:sp>
        <p:nvSpPr>
          <p:cNvPr id="5" name="Rectangle 4">
            <a:extLst>
              <a:ext uri="{FF2B5EF4-FFF2-40B4-BE49-F238E27FC236}">
                <a16:creationId xmlns:a16="http://schemas.microsoft.com/office/drawing/2014/main" id="{2DB9C1AA-9C0D-45D7-BDD9-24599F875BF5}"/>
              </a:ext>
            </a:extLst>
          </p:cNvPr>
          <p:cNvSpPr/>
          <p:nvPr/>
        </p:nvSpPr>
        <p:spPr bwMode="auto">
          <a:xfrm>
            <a:off x="457200" y="1256943"/>
            <a:ext cx="8053754" cy="79292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6" name="Rectangle 5">
            <a:extLst>
              <a:ext uri="{FF2B5EF4-FFF2-40B4-BE49-F238E27FC236}">
                <a16:creationId xmlns:a16="http://schemas.microsoft.com/office/drawing/2014/main" id="{6CAB1C94-09CC-4CE6-A5A7-418140ED85E9}"/>
              </a:ext>
            </a:extLst>
          </p:cNvPr>
          <p:cNvSpPr/>
          <p:nvPr/>
        </p:nvSpPr>
        <p:spPr bwMode="auto">
          <a:xfrm>
            <a:off x="457200" y="2049863"/>
            <a:ext cx="8053754" cy="71343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7" name="Rectangle 6">
            <a:extLst>
              <a:ext uri="{FF2B5EF4-FFF2-40B4-BE49-F238E27FC236}">
                <a16:creationId xmlns:a16="http://schemas.microsoft.com/office/drawing/2014/main" id="{1BB3DBFF-7375-42B9-9FAE-F50DB1E9605F}"/>
              </a:ext>
            </a:extLst>
          </p:cNvPr>
          <p:cNvSpPr/>
          <p:nvPr/>
        </p:nvSpPr>
        <p:spPr bwMode="auto">
          <a:xfrm>
            <a:off x="457200" y="2763296"/>
            <a:ext cx="8053754" cy="3245617"/>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8" name="TextBox 7">
            <a:extLst>
              <a:ext uri="{FF2B5EF4-FFF2-40B4-BE49-F238E27FC236}">
                <a16:creationId xmlns:a16="http://schemas.microsoft.com/office/drawing/2014/main" id="{5345F920-0793-4D73-9A65-41F641A2852D}"/>
              </a:ext>
            </a:extLst>
          </p:cNvPr>
          <p:cNvSpPr txBox="1"/>
          <p:nvPr/>
        </p:nvSpPr>
        <p:spPr>
          <a:xfrm>
            <a:off x="53947" y="1468737"/>
            <a:ext cx="351378" cy="369332"/>
          </a:xfrm>
          <a:prstGeom prst="rect">
            <a:avLst/>
          </a:prstGeom>
          <a:noFill/>
        </p:spPr>
        <p:txBody>
          <a:bodyPr wrap="none" rtlCol="0">
            <a:spAutoFit/>
          </a:bodyPr>
          <a:lstStyle/>
          <a:p>
            <a:r>
              <a:rPr lang="en-US" dirty="0">
                <a:solidFill>
                  <a:srgbClr val="C00000"/>
                </a:solidFill>
              </a:rPr>
              <a:t>C</a:t>
            </a:r>
          </a:p>
        </p:txBody>
      </p:sp>
      <p:sp>
        <p:nvSpPr>
          <p:cNvPr id="10" name="TextBox 9">
            <a:extLst>
              <a:ext uri="{FF2B5EF4-FFF2-40B4-BE49-F238E27FC236}">
                <a16:creationId xmlns:a16="http://schemas.microsoft.com/office/drawing/2014/main" id="{32F5F24D-45A2-477E-ADFD-203693F3F6D3}"/>
              </a:ext>
            </a:extLst>
          </p:cNvPr>
          <p:cNvSpPr txBox="1"/>
          <p:nvPr/>
        </p:nvSpPr>
        <p:spPr>
          <a:xfrm>
            <a:off x="53947" y="2221914"/>
            <a:ext cx="364202" cy="369332"/>
          </a:xfrm>
          <a:prstGeom prst="rect">
            <a:avLst/>
          </a:prstGeom>
          <a:noFill/>
        </p:spPr>
        <p:txBody>
          <a:bodyPr wrap="none" rtlCol="0">
            <a:spAutoFit/>
          </a:bodyPr>
          <a:lstStyle/>
          <a:p>
            <a:r>
              <a:rPr lang="en-US" dirty="0">
                <a:solidFill>
                  <a:srgbClr val="C00000"/>
                </a:solidFill>
              </a:rPr>
              <a:t>G</a:t>
            </a:r>
          </a:p>
        </p:txBody>
      </p:sp>
      <p:sp>
        <p:nvSpPr>
          <p:cNvPr id="11" name="TextBox 10">
            <a:extLst>
              <a:ext uri="{FF2B5EF4-FFF2-40B4-BE49-F238E27FC236}">
                <a16:creationId xmlns:a16="http://schemas.microsoft.com/office/drawing/2014/main" id="{8FFEBB0D-6E90-48A3-B61E-A8FBE4C56670}"/>
              </a:ext>
            </a:extLst>
          </p:cNvPr>
          <p:cNvSpPr txBox="1"/>
          <p:nvPr/>
        </p:nvSpPr>
        <p:spPr>
          <a:xfrm>
            <a:off x="111655" y="3754715"/>
            <a:ext cx="248786" cy="369332"/>
          </a:xfrm>
          <a:prstGeom prst="rect">
            <a:avLst/>
          </a:prstGeom>
          <a:noFill/>
        </p:spPr>
        <p:txBody>
          <a:bodyPr wrap="none" rtlCol="0">
            <a:spAutoFit/>
          </a:bodyPr>
          <a:lstStyle/>
          <a:p>
            <a:r>
              <a:rPr lang="en-US" dirty="0">
                <a:solidFill>
                  <a:srgbClr val="C00000"/>
                </a:solidFill>
              </a:rPr>
              <a:t>I</a:t>
            </a:r>
          </a:p>
        </p:txBody>
      </p:sp>
    </p:spTree>
    <p:extLst>
      <p:ext uri="{BB962C8B-B14F-4D97-AF65-F5344CB8AC3E}">
        <p14:creationId xmlns:p14="http://schemas.microsoft.com/office/powerpoint/2010/main" val="373487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xit" presetSubtype="0" fill="hold" grpId="1" nodeType="with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xit" presetSubtype="0" fill="hold" grpId="1" nodeType="withEffect">
                                  <p:stCondLst>
                                    <p:cond delay="0"/>
                                  </p:stCondLst>
                                  <p:childTnLst>
                                    <p:animEffect transition="out" filter="dissolv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p:bldP spid="8" grpId="1"/>
      <p:bldP spid="10" grpId="0"/>
      <p:bldP spid="10" grpId="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D5DC-602C-49FF-B875-DA1855F83809}"/>
              </a:ext>
            </a:extLst>
          </p:cNvPr>
          <p:cNvSpPr>
            <a:spLocks noGrp="1"/>
          </p:cNvSpPr>
          <p:nvPr>
            <p:ph type="title"/>
          </p:nvPr>
        </p:nvSpPr>
        <p:spPr/>
        <p:txBody>
          <a:bodyPr/>
          <a:lstStyle/>
          <a:p>
            <a:r>
              <a:rPr lang="en-US" dirty="0" err="1"/>
              <a:t>Zeldovich</a:t>
            </a:r>
            <a:r>
              <a:rPr lang="en-US" dirty="0"/>
              <a:t> Example [SOSP09]</a:t>
            </a:r>
          </a:p>
        </p:txBody>
      </p:sp>
      <p:sp>
        <p:nvSpPr>
          <p:cNvPr id="3" name="Slide Number Placeholder 2">
            <a:extLst>
              <a:ext uri="{FF2B5EF4-FFF2-40B4-BE49-F238E27FC236}">
                <a16:creationId xmlns:a16="http://schemas.microsoft.com/office/drawing/2014/main" id="{B3C5B2C9-E3B6-4941-BDF2-315F76770589}"/>
              </a:ext>
            </a:extLst>
          </p:cNvPr>
          <p:cNvSpPr>
            <a:spLocks noGrp="1"/>
          </p:cNvSpPr>
          <p:nvPr>
            <p:ph type="sldNum" sz="quarter" idx="12"/>
          </p:nvPr>
        </p:nvSpPr>
        <p:spPr/>
        <p:txBody>
          <a:bodyPr/>
          <a:lstStyle/>
          <a:p>
            <a:fld id="{60AD1266-7CE3-2146-B859-359ABF1E0203}" type="slidenum">
              <a:rPr lang="en-US" smtClean="0"/>
              <a:t>31</a:t>
            </a:fld>
            <a:endParaRPr lang="en-US"/>
          </a:p>
        </p:txBody>
      </p:sp>
      <p:pic>
        <p:nvPicPr>
          <p:cNvPr id="5" name="Picture 4">
            <a:extLst>
              <a:ext uri="{FF2B5EF4-FFF2-40B4-BE49-F238E27FC236}">
                <a16:creationId xmlns:a16="http://schemas.microsoft.com/office/drawing/2014/main" id="{742509FB-BE53-4935-8A89-AD03B6C0860C}"/>
              </a:ext>
            </a:extLst>
          </p:cNvPr>
          <p:cNvPicPr>
            <a:picLocks noChangeAspect="1"/>
          </p:cNvPicPr>
          <p:nvPr/>
        </p:nvPicPr>
        <p:blipFill>
          <a:blip r:embed="rId2"/>
          <a:stretch>
            <a:fillRect/>
          </a:stretch>
        </p:blipFill>
        <p:spPr>
          <a:xfrm>
            <a:off x="72946" y="865904"/>
            <a:ext cx="4431266" cy="4953000"/>
          </a:xfrm>
          <a:prstGeom prst="rect">
            <a:avLst/>
          </a:prstGeom>
        </p:spPr>
      </p:pic>
      <p:pic>
        <p:nvPicPr>
          <p:cNvPr id="7" name="Picture 6">
            <a:extLst>
              <a:ext uri="{FF2B5EF4-FFF2-40B4-BE49-F238E27FC236}">
                <a16:creationId xmlns:a16="http://schemas.microsoft.com/office/drawing/2014/main" id="{EAB250A7-65D1-4EAC-BA1B-9B7328071CB7}"/>
              </a:ext>
            </a:extLst>
          </p:cNvPr>
          <p:cNvPicPr>
            <a:picLocks noChangeAspect="1"/>
          </p:cNvPicPr>
          <p:nvPr/>
        </p:nvPicPr>
        <p:blipFill>
          <a:blip r:embed="rId3"/>
          <a:stretch>
            <a:fillRect/>
          </a:stretch>
        </p:blipFill>
        <p:spPr>
          <a:xfrm>
            <a:off x="4639789" y="816026"/>
            <a:ext cx="4348135" cy="5997665"/>
          </a:xfrm>
          <a:prstGeom prst="rect">
            <a:avLst/>
          </a:prstGeom>
        </p:spPr>
      </p:pic>
      <p:sp>
        <p:nvSpPr>
          <p:cNvPr id="8" name="Rectangle 7">
            <a:extLst>
              <a:ext uri="{FF2B5EF4-FFF2-40B4-BE49-F238E27FC236}">
                <a16:creationId xmlns:a16="http://schemas.microsoft.com/office/drawing/2014/main" id="{2CC2B842-5B70-4129-9BBB-5BCBA66B1F4E}"/>
              </a:ext>
            </a:extLst>
          </p:cNvPr>
          <p:cNvSpPr/>
          <p:nvPr/>
        </p:nvSpPr>
        <p:spPr bwMode="auto">
          <a:xfrm>
            <a:off x="2293465" y="3300153"/>
            <a:ext cx="2193274" cy="251875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9" name="Rectangle 8">
            <a:extLst>
              <a:ext uri="{FF2B5EF4-FFF2-40B4-BE49-F238E27FC236}">
                <a16:creationId xmlns:a16="http://schemas.microsoft.com/office/drawing/2014/main" id="{43B63FC3-B5EF-4E3D-992B-4332B10B02B7}"/>
              </a:ext>
            </a:extLst>
          </p:cNvPr>
          <p:cNvSpPr/>
          <p:nvPr/>
        </p:nvSpPr>
        <p:spPr bwMode="auto">
          <a:xfrm>
            <a:off x="4600086" y="807714"/>
            <a:ext cx="2193274" cy="123721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0" name="Rectangle 9">
            <a:extLst>
              <a:ext uri="{FF2B5EF4-FFF2-40B4-BE49-F238E27FC236}">
                <a16:creationId xmlns:a16="http://schemas.microsoft.com/office/drawing/2014/main" id="{9E560F68-F0D2-4C40-BF76-6166679F37DE}"/>
              </a:ext>
            </a:extLst>
          </p:cNvPr>
          <p:cNvSpPr/>
          <p:nvPr/>
        </p:nvSpPr>
        <p:spPr bwMode="auto">
          <a:xfrm>
            <a:off x="4600086" y="2042154"/>
            <a:ext cx="2193274" cy="154894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1" name="Rectangle 10">
            <a:extLst>
              <a:ext uri="{FF2B5EF4-FFF2-40B4-BE49-F238E27FC236}">
                <a16:creationId xmlns:a16="http://schemas.microsoft.com/office/drawing/2014/main" id="{8ADA785B-7F2C-44A3-81B7-E8F1F57CA44D}"/>
              </a:ext>
            </a:extLst>
          </p:cNvPr>
          <p:cNvSpPr/>
          <p:nvPr/>
        </p:nvSpPr>
        <p:spPr bwMode="auto">
          <a:xfrm>
            <a:off x="4600086" y="3591098"/>
            <a:ext cx="2193274" cy="177892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2" name="Rectangle 11">
            <a:extLst>
              <a:ext uri="{FF2B5EF4-FFF2-40B4-BE49-F238E27FC236}">
                <a16:creationId xmlns:a16="http://schemas.microsoft.com/office/drawing/2014/main" id="{5517441C-EC96-48A4-8F37-268A1329F557}"/>
              </a:ext>
            </a:extLst>
          </p:cNvPr>
          <p:cNvSpPr/>
          <p:nvPr/>
        </p:nvSpPr>
        <p:spPr bwMode="auto">
          <a:xfrm>
            <a:off x="4600086" y="5356167"/>
            <a:ext cx="2193274" cy="911629"/>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3" name="Rectangle 12">
            <a:extLst>
              <a:ext uri="{FF2B5EF4-FFF2-40B4-BE49-F238E27FC236}">
                <a16:creationId xmlns:a16="http://schemas.microsoft.com/office/drawing/2014/main" id="{EB0B191B-B6B6-48F1-9141-B2768875341E}"/>
              </a:ext>
            </a:extLst>
          </p:cNvPr>
          <p:cNvSpPr/>
          <p:nvPr/>
        </p:nvSpPr>
        <p:spPr bwMode="auto">
          <a:xfrm>
            <a:off x="62053" y="5150338"/>
            <a:ext cx="2193274" cy="668566"/>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4" name="Rectangle 13">
            <a:extLst>
              <a:ext uri="{FF2B5EF4-FFF2-40B4-BE49-F238E27FC236}">
                <a16:creationId xmlns:a16="http://schemas.microsoft.com/office/drawing/2014/main" id="{17993677-1FC0-4479-9993-54409208C58C}"/>
              </a:ext>
            </a:extLst>
          </p:cNvPr>
          <p:cNvSpPr/>
          <p:nvPr/>
        </p:nvSpPr>
        <p:spPr bwMode="auto">
          <a:xfrm>
            <a:off x="2293465" y="870065"/>
            <a:ext cx="2193274" cy="360219"/>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6" name="Rectangle 15">
            <a:extLst>
              <a:ext uri="{FF2B5EF4-FFF2-40B4-BE49-F238E27FC236}">
                <a16:creationId xmlns:a16="http://schemas.microsoft.com/office/drawing/2014/main" id="{B3ED2C9E-A286-45E1-8830-C5556B69C44D}"/>
              </a:ext>
            </a:extLst>
          </p:cNvPr>
          <p:cNvSpPr/>
          <p:nvPr/>
        </p:nvSpPr>
        <p:spPr bwMode="auto">
          <a:xfrm>
            <a:off x="2293465" y="1230284"/>
            <a:ext cx="2193274" cy="2069869"/>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7" name="Rectangle 16">
            <a:extLst>
              <a:ext uri="{FF2B5EF4-FFF2-40B4-BE49-F238E27FC236}">
                <a16:creationId xmlns:a16="http://schemas.microsoft.com/office/drawing/2014/main" id="{6BE888C0-3162-45B2-ACEF-DF824CD31045}"/>
              </a:ext>
            </a:extLst>
          </p:cNvPr>
          <p:cNvSpPr/>
          <p:nvPr/>
        </p:nvSpPr>
        <p:spPr bwMode="auto">
          <a:xfrm>
            <a:off x="4599239" y="6267796"/>
            <a:ext cx="2193274" cy="55418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8" name="Rectangle 17">
            <a:extLst>
              <a:ext uri="{FF2B5EF4-FFF2-40B4-BE49-F238E27FC236}">
                <a16:creationId xmlns:a16="http://schemas.microsoft.com/office/drawing/2014/main" id="{16257A33-7555-41AE-AC3C-97FBBE16510C}"/>
              </a:ext>
            </a:extLst>
          </p:cNvPr>
          <p:cNvSpPr/>
          <p:nvPr/>
        </p:nvSpPr>
        <p:spPr bwMode="auto">
          <a:xfrm>
            <a:off x="6849878" y="2998124"/>
            <a:ext cx="2193274" cy="49322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9" name="Rectangle 18">
            <a:extLst>
              <a:ext uri="{FF2B5EF4-FFF2-40B4-BE49-F238E27FC236}">
                <a16:creationId xmlns:a16="http://schemas.microsoft.com/office/drawing/2014/main" id="{15F18E80-F63B-4D52-A560-05479D52C245}"/>
              </a:ext>
            </a:extLst>
          </p:cNvPr>
          <p:cNvSpPr/>
          <p:nvPr/>
        </p:nvSpPr>
        <p:spPr bwMode="auto">
          <a:xfrm>
            <a:off x="59273" y="4478727"/>
            <a:ext cx="2193274" cy="781026"/>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0" name="TextBox 19">
            <a:extLst>
              <a:ext uri="{FF2B5EF4-FFF2-40B4-BE49-F238E27FC236}">
                <a16:creationId xmlns:a16="http://schemas.microsoft.com/office/drawing/2014/main" id="{C38E229C-0036-41FD-97E1-285E8C725B36}"/>
              </a:ext>
            </a:extLst>
          </p:cNvPr>
          <p:cNvSpPr txBox="1"/>
          <p:nvPr/>
        </p:nvSpPr>
        <p:spPr>
          <a:xfrm>
            <a:off x="357699" y="3821521"/>
            <a:ext cx="1594796" cy="338554"/>
          </a:xfrm>
          <a:prstGeom prst="rect">
            <a:avLst/>
          </a:prstGeom>
          <a:solidFill>
            <a:schemeClr val="bg1"/>
          </a:solidFill>
          <a:ln w="25400">
            <a:solidFill>
              <a:srgbClr val="C00000"/>
            </a:solidFill>
          </a:ln>
        </p:spPr>
        <p:txBody>
          <a:bodyPr wrap="none" rtlCol="0">
            <a:spAutoFit/>
          </a:bodyPr>
          <a:lstStyle/>
          <a:p>
            <a:r>
              <a:rPr lang="en-US" sz="1600" dirty="0"/>
              <a:t>C: The problem</a:t>
            </a:r>
          </a:p>
        </p:txBody>
      </p:sp>
      <p:sp>
        <p:nvSpPr>
          <p:cNvPr id="21" name="TextBox 20">
            <a:extLst>
              <a:ext uri="{FF2B5EF4-FFF2-40B4-BE49-F238E27FC236}">
                <a16:creationId xmlns:a16="http://schemas.microsoft.com/office/drawing/2014/main" id="{57C0308A-375B-4C74-9D44-29846736EEC3}"/>
              </a:ext>
            </a:extLst>
          </p:cNvPr>
          <p:cNvSpPr txBox="1"/>
          <p:nvPr/>
        </p:nvSpPr>
        <p:spPr>
          <a:xfrm>
            <a:off x="336024" y="6117654"/>
            <a:ext cx="1654620" cy="584775"/>
          </a:xfrm>
          <a:prstGeom prst="rect">
            <a:avLst/>
          </a:prstGeom>
          <a:solidFill>
            <a:schemeClr val="bg1"/>
          </a:solidFill>
          <a:ln w="25400">
            <a:solidFill>
              <a:srgbClr val="C00000"/>
            </a:solidFill>
          </a:ln>
        </p:spPr>
        <p:txBody>
          <a:bodyPr wrap="none" rtlCol="0">
            <a:spAutoFit/>
          </a:bodyPr>
          <a:lstStyle/>
          <a:p>
            <a:pPr algn="ctr"/>
            <a:r>
              <a:rPr lang="en-US" sz="1600" dirty="0"/>
              <a:t>G: Conventional</a:t>
            </a:r>
          </a:p>
          <a:p>
            <a:pPr algn="ctr"/>
            <a:r>
              <a:rPr lang="en-US" sz="1600" dirty="0"/>
              <a:t>wisdom</a:t>
            </a:r>
          </a:p>
        </p:txBody>
      </p:sp>
      <p:sp>
        <p:nvSpPr>
          <p:cNvPr id="22" name="TextBox 21">
            <a:extLst>
              <a:ext uri="{FF2B5EF4-FFF2-40B4-BE49-F238E27FC236}">
                <a16:creationId xmlns:a16="http://schemas.microsoft.com/office/drawing/2014/main" id="{86E06B4C-2027-4161-B34B-D74C37F650B1}"/>
              </a:ext>
            </a:extLst>
          </p:cNvPr>
          <p:cNvSpPr txBox="1"/>
          <p:nvPr/>
        </p:nvSpPr>
        <p:spPr>
          <a:xfrm>
            <a:off x="465840" y="1974187"/>
            <a:ext cx="1324402" cy="584775"/>
          </a:xfrm>
          <a:prstGeom prst="rect">
            <a:avLst/>
          </a:prstGeom>
          <a:solidFill>
            <a:schemeClr val="bg1"/>
          </a:solidFill>
          <a:ln w="25400">
            <a:solidFill>
              <a:srgbClr val="C00000"/>
            </a:solidFill>
          </a:ln>
        </p:spPr>
        <p:txBody>
          <a:bodyPr wrap="none" rtlCol="0">
            <a:spAutoFit/>
          </a:bodyPr>
          <a:lstStyle/>
          <a:p>
            <a:pPr algn="ctr"/>
            <a:r>
              <a:rPr lang="en-US" sz="1600" dirty="0"/>
              <a:t>I: Solution</a:t>
            </a:r>
          </a:p>
          <a:p>
            <a:pPr algn="ctr"/>
            <a:r>
              <a:rPr lang="en-US" sz="1600" dirty="0"/>
              <a:t>as black box</a:t>
            </a:r>
          </a:p>
        </p:txBody>
      </p:sp>
      <p:sp>
        <p:nvSpPr>
          <p:cNvPr id="24" name="TextBox 23">
            <a:extLst>
              <a:ext uri="{FF2B5EF4-FFF2-40B4-BE49-F238E27FC236}">
                <a16:creationId xmlns:a16="http://schemas.microsoft.com/office/drawing/2014/main" id="{938E3C60-9806-4746-A2D0-9F6114F000BA}"/>
              </a:ext>
            </a:extLst>
          </p:cNvPr>
          <p:cNvSpPr txBox="1"/>
          <p:nvPr/>
        </p:nvSpPr>
        <p:spPr>
          <a:xfrm>
            <a:off x="1884482" y="2649892"/>
            <a:ext cx="2265941" cy="338554"/>
          </a:xfrm>
          <a:prstGeom prst="rect">
            <a:avLst/>
          </a:prstGeom>
          <a:solidFill>
            <a:schemeClr val="bg1"/>
          </a:solidFill>
          <a:ln w="25400">
            <a:solidFill>
              <a:srgbClr val="C00000"/>
            </a:solidFill>
          </a:ln>
        </p:spPr>
        <p:txBody>
          <a:bodyPr wrap="none" rtlCol="0">
            <a:spAutoFit/>
          </a:bodyPr>
          <a:lstStyle/>
          <a:p>
            <a:r>
              <a:rPr lang="en-US" sz="1600" dirty="0"/>
              <a:t>I: The solutions offered</a:t>
            </a:r>
          </a:p>
        </p:txBody>
      </p:sp>
      <p:sp>
        <p:nvSpPr>
          <p:cNvPr id="25" name="TextBox 24">
            <a:extLst>
              <a:ext uri="{FF2B5EF4-FFF2-40B4-BE49-F238E27FC236}">
                <a16:creationId xmlns:a16="http://schemas.microsoft.com/office/drawing/2014/main" id="{6539B04C-B77D-4DF2-BF74-E0E6EF0F10A1}"/>
              </a:ext>
            </a:extLst>
          </p:cNvPr>
          <p:cNvSpPr txBox="1"/>
          <p:nvPr/>
        </p:nvSpPr>
        <p:spPr>
          <a:xfrm>
            <a:off x="2541941" y="4190582"/>
            <a:ext cx="1553630" cy="584775"/>
          </a:xfrm>
          <a:prstGeom prst="rect">
            <a:avLst/>
          </a:prstGeom>
          <a:solidFill>
            <a:schemeClr val="bg1"/>
          </a:solidFill>
          <a:ln w="25400">
            <a:solidFill>
              <a:srgbClr val="C00000"/>
            </a:solidFill>
          </a:ln>
        </p:spPr>
        <p:txBody>
          <a:bodyPr wrap="none" rtlCol="0">
            <a:spAutoFit/>
          </a:bodyPr>
          <a:lstStyle/>
          <a:p>
            <a:pPr algn="ctr"/>
            <a:r>
              <a:rPr lang="en-US" sz="1600" dirty="0"/>
              <a:t>I: Experimental</a:t>
            </a:r>
          </a:p>
          <a:p>
            <a:pPr algn="ctr"/>
            <a:r>
              <a:rPr lang="en-US" sz="1600" dirty="0"/>
              <a:t>highlights</a:t>
            </a:r>
          </a:p>
        </p:txBody>
      </p:sp>
      <p:sp>
        <p:nvSpPr>
          <p:cNvPr id="26" name="TextBox 25">
            <a:extLst>
              <a:ext uri="{FF2B5EF4-FFF2-40B4-BE49-F238E27FC236}">
                <a16:creationId xmlns:a16="http://schemas.microsoft.com/office/drawing/2014/main" id="{EB21536A-1CE0-4CDE-B385-532210AAD326}"/>
              </a:ext>
            </a:extLst>
          </p:cNvPr>
          <p:cNvSpPr txBox="1"/>
          <p:nvPr/>
        </p:nvSpPr>
        <p:spPr>
          <a:xfrm>
            <a:off x="2699508" y="6378038"/>
            <a:ext cx="1346844" cy="338554"/>
          </a:xfrm>
          <a:prstGeom prst="rect">
            <a:avLst/>
          </a:prstGeom>
          <a:solidFill>
            <a:schemeClr val="bg1"/>
          </a:solidFill>
          <a:ln w="25400">
            <a:solidFill>
              <a:srgbClr val="C00000"/>
            </a:solidFill>
          </a:ln>
        </p:spPr>
        <p:txBody>
          <a:bodyPr wrap="none" rtlCol="0">
            <a:spAutoFit/>
          </a:bodyPr>
          <a:lstStyle/>
          <a:p>
            <a:r>
              <a:rPr lang="en-US" sz="1600" dirty="0"/>
              <a:t>Organization</a:t>
            </a:r>
          </a:p>
        </p:txBody>
      </p:sp>
      <p:cxnSp>
        <p:nvCxnSpPr>
          <p:cNvPr id="15" name="Straight Connector 14">
            <a:extLst>
              <a:ext uri="{FF2B5EF4-FFF2-40B4-BE49-F238E27FC236}">
                <a16:creationId xmlns:a16="http://schemas.microsoft.com/office/drawing/2014/main" id="{237B4845-E4F2-43DB-BB7F-CDC5F930CA39}"/>
              </a:ext>
            </a:extLst>
          </p:cNvPr>
          <p:cNvCxnSpPr>
            <a:cxnSpLocks/>
            <a:stCxn id="20" idx="2"/>
            <a:endCxn id="19" idx="0"/>
          </p:cNvCxnSpPr>
          <p:nvPr/>
        </p:nvCxnSpPr>
        <p:spPr bwMode="auto">
          <a:xfrm>
            <a:off x="1155097" y="4160075"/>
            <a:ext cx="813" cy="318652"/>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91CD84E3-86BD-4E83-AF90-D09104E377D5}"/>
              </a:ext>
            </a:extLst>
          </p:cNvPr>
          <p:cNvCxnSpPr>
            <a:cxnSpLocks/>
            <a:stCxn id="13" idx="2"/>
            <a:endCxn id="21" idx="0"/>
          </p:cNvCxnSpPr>
          <p:nvPr/>
        </p:nvCxnSpPr>
        <p:spPr bwMode="auto">
          <a:xfrm>
            <a:off x="1158690" y="5818904"/>
            <a:ext cx="4644" cy="298750"/>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BC18676B-6444-4E1E-994D-5B6C67651BC7}"/>
              </a:ext>
            </a:extLst>
          </p:cNvPr>
          <p:cNvCxnSpPr>
            <a:cxnSpLocks/>
            <a:stCxn id="23" idx="3"/>
            <a:endCxn id="8" idx="1"/>
          </p:cNvCxnSpPr>
          <p:nvPr/>
        </p:nvCxnSpPr>
        <p:spPr bwMode="auto">
          <a:xfrm>
            <a:off x="1823635" y="4559528"/>
            <a:ext cx="469830" cy="1"/>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EB7F6B05-83CB-426E-8F92-C5F434C0ECE3}"/>
              </a:ext>
            </a:extLst>
          </p:cNvPr>
          <p:cNvCxnSpPr>
            <a:cxnSpLocks/>
            <a:stCxn id="16" idx="1"/>
            <a:endCxn id="22" idx="3"/>
          </p:cNvCxnSpPr>
          <p:nvPr/>
        </p:nvCxnSpPr>
        <p:spPr bwMode="auto">
          <a:xfrm flipH="1">
            <a:off x="1790242" y="2265219"/>
            <a:ext cx="503223" cy="1356"/>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79918022-90FD-4F82-92D9-8052514E5FB8}"/>
              </a:ext>
            </a:extLst>
          </p:cNvPr>
          <p:cNvCxnSpPr>
            <a:cxnSpLocks/>
            <a:stCxn id="24" idx="3"/>
            <a:endCxn id="10" idx="1"/>
          </p:cNvCxnSpPr>
          <p:nvPr/>
        </p:nvCxnSpPr>
        <p:spPr bwMode="auto">
          <a:xfrm flipV="1">
            <a:off x="4150423" y="2816626"/>
            <a:ext cx="449663" cy="2543"/>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
        <p:nvSpPr>
          <p:cNvPr id="44" name="TextBox 43">
            <a:extLst>
              <a:ext uri="{FF2B5EF4-FFF2-40B4-BE49-F238E27FC236}">
                <a16:creationId xmlns:a16="http://schemas.microsoft.com/office/drawing/2014/main" id="{1BF8F549-1D53-458E-A208-F050DDBA7766}"/>
              </a:ext>
            </a:extLst>
          </p:cNvPr>
          <p:cNvSpPr txBox="1"/>
          <p:nvPr/>
        </p:nvSpPr>
        <p:spPr>
          <a:xfrm>
            <a:off x="2647111" y="5648052"/>
            <a:ext cx="1391728" cy="338554"/>
          </a:xfrm>
          <a:prstGeom prst="rect">
            <a:avLst/>
          </a:prstGeom>
          <a:solidFill>
            <a:schemeClr val="bg1"/>
          </a:solidFill>
          <a:ln w="25400">
            <a:solidFill>
              <a:srgbClr val="C00000"/>
            </a:solidFill>
          </a:ln>
        </p:spPr>
        <p:txBody>
          <a:bodyPr wrap="none" rtlCol="0">
            <a:spAutoFit/>
          </a:bodyPr>
          <a:lstStyle/>
          <a:p>
            <a:r>
              <a:rPr lang="en-US" sz="1600" dirty="0"/>
              <a:t>Contributions</a:t>
            </a:r>
          </a:p>
        </p:txBody>
      </p:sp>
      <p:cxnSp>
        <p:nvCxnSpPr>
          <p:cNvPr id="45" name="Straight Connector 44">
            <a:extLst>
              <a:ext uri="{FF2B5EF4-FFF2-40B4-BE49-F238E27FC236}">
                <a16:creationId xmlns:a16="http://schemas.microsoft.com/office/drawing/2014/main" id="{5CB570E9-5D68-4C6F-BDA9-EF5B5CE23F16}"/>
              </a:ext>
            </a:extLst>
          </p:cNvPr>
          <p:cNvCxnSpPr>
            <a:cxnSpLocks/>
            <a:stCxn id="44" idx="3"/>
            <a:endCxn id="12" idx="1"/>
          </p:cNvCxnSpPr>
          <p:nvPr/>
        </p:nvCxnSpPr>
        <p:spPr bwMode="auto">
          <a:xfrm flipV="1">
            <a:off x="4038839" y="5811982"/>
            <a:ext cx="561247" cy="5347"/>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455159B8-9832-4A23-BC1D-CC23FF952B1F}"/>
              </a:ext>
            </a:extLst>
          </p:cNvPr>
          <p:cNvCxnSpPr>
            <a:cxnSpLocks/>
            <a:stCxn id="17" idx="1"/>
            <a:endCxn id="26" idx="3"/>
          </p:cNvCxnSpPr>
          <p:nvPr/>
        </p:nvCxnSpPr>
        <p:spPr bwMode="auto">
          <a:xfrm flipH="1">
            <a:off x="4046352" y="6544890"/>
            <a:ext cx="552887" cy="2425"/>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327262A1-FE75-4FF4-A80E-4A942CAF92E2}"/>
              </a:ext>
            </a:extLst>
          </p:cNvPr>
          <p:cNvCxnSpPr>
            <a:cxnSpLocks/>
            <a:stCxn id="11" idx="1"/>
            <a:endCxn id="25" idx="3"/>
          </p:cNvCxnSpPr>
          <p:nvPr/>
        </p:nvCxnSpPr>
        <p:spPr bwMode="auto">
          <a:xfrm flipH="1">
            <a:off x="4095571" y="4480560"/>
            <a:ext cx="504515" cy="2410"/>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8BA3ADC8-5616-4902-B412-C98FC7C362C9}"/>
              </a:ext>
            </a:extLst>
          </p:cNvPr>
          <p:cNvSpPr txBox="1"/>
          <p:nvPr/>
        </p:nvSpPr>
        <p:spPr>
          <a:xfrm>
            <a:off x="443129" y="4390251"/>
            <a:ext cx="1380506" cy="338554"/>
          </a:xfrm>
          <a:prstGeom prst="rect">
            <a:avLst/>
          </a:prstGeom>
          <a:solidFill>
            <a:schemeClr val="bg1"/>
          </a:solidFill>
          <a:ln w="25400">
            <a:solidFill>
              <a:srgbClr val="C00000"/>
            </a:solidFill>
          </a:ln>
        </p:spPr>
        <p:txBody>
          <a:bodyPr wrap="none" rtlCol="0">
            <a:spAutoFit/>
          </a:bodyPr>
          <a:lstStyle/>
          <a:p>
            <a:r>
              <a:rPr lang="en-US" sz="1600" dirty="0"/>
              <a:t>I: Challenges</a:t>
            </a:r>
          </a:p>
        </p:txBody>
      </p:sp>
    </p:spTree>
    <p:extLst>
      <p:ext uri="{BB962C8B-B14F-4D97-AF65-F5344CB8AC3E}">
        <p14:creationId xmlns:p14="http://schemas.microsoft.com/office/powerpoint/2010/main" val="27370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par>
                                <p:cTn id="28" presetID="9" presetClass="exit" presetSubtype="0" fill="hold" grpId="1" nodeType="withEffect">
                                  <p:stCondLst>
                                    <p:cond delay="0"/>
                                  </p:stCondLst>
                                  <p:childTnLst>
                                    <p:animEffect transition="out" filter="dissolv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dissolve">
                                      <p:cBhvr>
                                        <p:cTn id="47" dur="500"/>
                                        <p:tgtEl>
                                          <p:spTgt spid="36"/>
                                        </p:tgtEl>
                                      </p:cBhvr>
                                    </p:animEffect>
                                  </p:childTnLst>
                                </p:cTn>
                              </p:par>
                              <p:par>
                                <p:cTn id="48" presetID="9" presetClass="exit" presetSubtype="0" fill="hold" grpId="1" nodeType="withEffect">
                                  <p:stCondLst>
                                    <p:cond delay="0"/>
                                  </p:stCondLst>
                                  <p:childTnLst>
                                    <p:animEffect transition="out" filter="dissolv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500"/>
                                        <p:tgtEl>
                                          <p:spTgt spid="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dissolve">
                                      <p:cBhvr>
                                        <p:cTn id="67" dur="500"/>
                                        <p:tgtEl>
                                          <p:spTgt spid="9"/>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dissolve">
                                      <p:cBhvr>
                                        <p:cTn id="70" dur="500"/>
                                        <p:tgtEl>
                                          <p:spTgt spid="23"/>
                                        </p:tgtEl>
                                      </p:cBhvr>
                                    </p:animEffect>
                                  </p:childTnLst>
                                </p:cTn>
                              </p:par>
                              <p:par>
                                <p:cTn id="71" presetID="9"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dissolve">
                                      <p:cBhvr>
                                        <p:cTn id="73" dur="500"/>
                                        <p:tgtEl>
                                          <p:spTgt spid="31"/>
                                        </p:tgtEl>
                                      </p:cBhvr>
                                    </p:animEffect>
                                  </p:childTnLst>
                                </p:cTn>
                              </p:par>
                              <p:par>
                                <p:cTn id="74" presetID="9" presetClass="exit" presetSubtype="0" fill="hold" grpId="1" nodeType="withEffect">
                                  <p:stCondLst>
                                    <p:cond delay="0"/>
                                  </p:stCondLst>
                                  <p:childTnLst>
                                    <p:animEffect transition="out" filter="dissolv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36"/>
                                        </p:tgtEl>
                                      </p:cBhvr>
                                    </p:animEffect>
                                    <p:set>
                                      <p:cBhvr>
                                        <p:cTn id="82" dur="1" fill="hold">
                                          <p:stCondLst>
                                            <p:cond delay="499"/>
                                          </p:stCondLst>
                                        </p:cTn>
                                        <p:tgtEl>
                                          <p:spTgt spid="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dissolve">
                                      <p:cBhvr>
                                        <p:cTn id="87" dur="500"/>
                                        <p:tgtEl>
                                          <p:spTgt spid="10"/>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dissolve">
                                      <p:cBhvr>
                                        <p:cTn id="90" dur="500"/>
                                        <p:tgtEl>
                                          <p:spTgt spid="24"/>
                                        </p:tgtEl>
                                      </p:cBhvr>
                                    </p:animEffect>
                                  </p:childTnLst>
                                </p:cTn>
                              </p:par>
                              <p:par>
                                <p:cTn id="91" presetID="9"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dissolve">
                                      <p:cBhvr>
                                        <p:cTn id="93" dur="500"/>
                                        <p:tgtEl>
                                          <p:spTgt spid="41"/>
                                        </p:tgtEl>
                                      </p:cBhvr>
                                    </p:animEffect>
                                  </p:childTnLst>
                                </p:cTn>
                              </p:par>
                              <p:par>
                                <p:cTn id="94" presetID="9" presetClass="exit" presetSubtype="0" fill="hold" grpId="1" nodeType="withEffect">
                                  <p:stCondLst>
                                    <p:cond delay="0"/>
                                  </p:stCondLst>
                                  <p:childTnLst>
                                    <p:animEffect transition="out" filter="dissolve">
                                      <p:cBhvr>
                                        <p:cTn id="95" dur="500"/>
                                        <p:tgtEl>
                                          <p:spTgt spid="8"/>
                                        </p:tgtEl>
                                      </p:cBhvr>
                                    </p:animEffect>
                                    <p:set>
                                      <p:cBhvr>
                                        <p:cTn id="96" dur="1" fill="hold">
                                          <p:stCondLst>
                                            <p:cond delay="499"/>
                                          </p:stCondLst>
                                        </p:cTn>
                                        <p:tgtEl>
                                          <p:spTgt spid="8"/>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9"/>
                                        </p:tgtEl>
                                      </p:cBhvr>
                                    </p:animEffect>
                                    <p:set>
                                      <p:cBhvr>
                                        <p:cTn id="99" dur="1" fill="hold">
                                          <p:stCondLst>
                                            <p:cond delay="499"/>
                                          </p:stCondLst>
                                        </p:cTn>
                                        <p:tgtEl>
                                          <p:spTgt spid="9"/>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23"/>
                                        </p:tgtEl>
                                      </p:cBhvr>
                                    </p:animEffect>
                                    <p:set>
                                      <p:cBhvr>
                                        <p:cTn id="102" dur="1" fill="hold">
                                          <p:stCondLst>
                                            <p:cond delay="499"/>
                                          </p:stCondLst>
                                        </p:cTn>
                                        <p:tgtEl>
                                          <p:spTgt spid="23"/>
                                        </p:tgtEl>
                                        <p:attrNameLst>
                                          <p:attrName>style.visibility</p:attrName>
                                        </p:attrNameLst>
                                      </p:cBhvr>
                                      <p:to>
                                        <p:strVal val="hidden"/>
                                      </p:to>
                                    </p:set>
                                  </p:childTnLst>
                                </p:cTn>
                              </p:par>
                              <p:par>
                                <p:cTn id="103" presetID="9" presetClass="exit" presetSubtype="0" fill="hold" nodeType="withEffect">
                                  <p:stCondLst>
                                    <p:cond delay="0"/>
                                  </p:stCondLst>
                                  <p:childTnLst>
                                    <p:animEffect transition="out" filter="dissolve">
                                      <p:cBhvr>
                                        <p:cTn id="104" dur="500"/>
                                        <p:tgtEl>
                                          <p:spTgt spid="31"/>
                                        </p:tgtEl>
                                      </p:cBhvr>
                                    </p:animEffect>
                                    <p:set>
                                      <p:cBhvr>
                                        <p:cTn id="105" dur="1" fill="hold">
                                          <p:stCondLst>
                                            <p:cond delay="499"/>
                                          </p:stCondLst>
                                        </p:cTn>
                                        <p:tgtEl>
                                          <p:spTgt spid="3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dissolve">
                                      <p:cBhvr>
                                        <p:cTn id="110" dur="500"/>
                                        <p:tgtEl>
                                          <p:spTgt spid="11"/>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dissolve">
                                      <p:cBhvr>
                                        <p:cTn id="113" dur="500"/>
                                        <p:tgtEl>
                                          <p:spTgt spid="25"/>
                                        </p:tgtEl>
                                      </p:cBhvr>
                                    </p:animEffect>
                                  </p:childTnLst>
                                </p:cTn>
                              </p:par>
                              <p:par>
                                <p:cTn id="114" presetID="9" presetClass="entr" presetSubtype="0" fill="hold"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dissolve">
                                      <p:cBhvr>
                                        <p:cTn id="116" dur="500"/>
                                        <p:tgtEl>
                                          <p:spTgt spid="51"/>
                                        </p:tgtEl>
                                      </p:cBhvr>
                                    </p:animEffect>
                                  </p:childTnLst>
                                </p:cTn>
                              </p:par>
                              <p:par>
                                <p:cTn id="117" presetID="9" presetClass="exit" presetSubtype="0" fill="hold" grpId="1" nodeType="withEffect">
                                  <p:stCondLst>
                                    <p:cond delay="0"/>
                                  </p:stCondLst>
                                  <p:childTnLst>
                                    <p:animEffect transition="out" filter="dissolve">
                                      <p:cBhvr>
                                        <p:cTn id="118" dur="500"/>
                                        <p:tgtEl>
                                          <p:spTgt spid="10"/>
                                        </p:tgtEl>
                                      </p:cBhvr>
                                    </p:animEffect>
                                    <p:set>
                                      <p:cBhvr>
                                        <p:cTn id="119" dur="1" fill="hold">
                                          <p:stCondLst>
                                            <p:cond delay="499"/>
                                          </p:stCondLst>
                                        </p:cTn>
                                        <p:tgtEl>
                                          <p:spTgt spid="10"/>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24"/>
                                        </p:tgtEl>
                                      </p:cBhvr>
                                    </p:animEffect>
                                    <p:set>
                                      <p:cBhvr>
                                        <p:cTn id="122" dur="1" fill="hold">
                                          <p:stCondLst>
                                            <p:cond delay="499"/>
                                          </p:stCondLst>
                                        </p:cTn>
                                        <p:tgtEl>
                                          <p:spTgt spid="24"/>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41"/>
                                        </p:tgtEl>
                                      </p:cBhvr>
                                    </p:animEffect>
                                    <p:set>
                                      <p:cBhvr>
                                        <p:cTn id="125" dur="1" fill="hold">
                                          <p:stCondLst>
                                            <p:cond delay="499"/>
                                          </p:stCondLst>
                                        </p:cTn>
                                        <p:tgtEl>
                                          <p:spTgt spid="4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dissolve">
                                      <p:cBhvr>
                                        <p:cTn id="130" dur="500"/>
                                        <p:tgtEl>
                                          <p:spTgt spid="12"/>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dissolve">
                                      <p:cBhvr>
                                        <p:cTn id="133" dur="500"/>
                                        <p:tgtEl>
                                          <p:spTgt spid="44"/>
                                        </p:tgtEl>
                                      </p:cBhvr>
                                    </p:animEffect>
                                  </p:childTnLst>
                                </p:cTn>
                              </p:par>
                              <p:par>
                                <p:cTn id="134" presetID="9" presetClass="entr" presetSubtype="0" fill="hold" nodeType="with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dissolve">
                                      <p:cBhvr>
                                        <p:cTn id="136" dur="500"/>
                                        <p:tgtEl>
                                          <p:spTgt spid="45"/>
                                        </p:tgtEl>
                                      </p:cBhvr>
                                    </p:animEffect>
                                  </p:childTnLst>
                                </p:cTn>
                              </p:par>
                              <p:par>
                                <p:cTn id="137" presetID="9" presetClass="exit" presetSubtype="0" fill="hold" grpId="1" nodeType="withEffect">
                                  <p:stCondLst>
                                    <p:cond delay="0"/>
                                  </p:stCondLst>
                                  <p:childTnLst>
                                    <p:animEffect transition="out" filter="dissolve">
                                      <p:cBhvr>
                                        <p:cTn id="138" dur="500"/>
                                        <p:tgtEl>
                                          <p:spTgt spid="11"/>
                                        </p:tgtEl>
                                      </p:cBhvr>
                                    </p:animEffect>
                                    <p:set>
                                      <p:cBhvr>
                                        <p:cTn id="139" dur="1" fill="hold">
                                          <p:stCondLst>
                                            <p:cond delay="499"/>
                                          </p:stCondLst>
                                        </p:cTn>
                                        <p:tgtEl>
                                          <p:spTgt spid="11"/>
                                        </p:tgtEl>
                                        <p:attrNameLst>
                                          <p:attrName>style.visibility</p:attrName>
                                        </p:attrNameLst>
                                      </p:cBhvr>
                                      <p:to>
                                        <p:strVal val="hidden"/>
                                      </p:to>
                                    </p:set>
                                  </p:childTnLst>
                                </p:cTn>
                              </p:par>
                              <p:par>
                                <p:cTn id="140" presetID="9" presetClass="exit" presetSubtype="0" fill="hold" grpId="1" nodeType="withEffect">
                                  <p:stCondLst>
                                    <p:cond delay="0"/>
                                  </p:stCondLst>
                                  <p:childTnLst>
                                    <p:animEffect transition="out" filter="dissolv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9" presetClass="exit" presetSubtype="0" fill="hold" nodeType="withEffect">
                                  <p:stCondLst>
                                    <p:cond delay="0"/>
                                  </p:stCondLst>
                                  <p:childTnLst>
                                    <p:animEffect transition="out" filter="dissolve">
                                      <p:cBhvr>
                                        <p:cTn id="144" dur="500"/>
                                        <p:tgtEl>
                                          <p:spTgt spid="51"/>
                                        </p:tgtEl>
                                      </p:cBhvr>
                                    </p:animEffect>
                                    <p:set>
                                      <p:cBhvr>
                                        <p:cTn id="145" dur="1" fill="hold">
                                          <p:stCondLst>
                                            <p:cond delay="499"/>
                                          </p:stCondLst>
                                        </p:cTn>
                                        <p:tgtEl>
                                          <p:spTgt spid="51"/>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dissolve">
                                      <p:cBhvr>
                                        <p:cTn id="150" dur="500"/>
                                        <p:tgtEl>
                                          <p:spTgt spid="17"/>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dissolve">
                                      <p:cBhvr>
                                        <p:cTn id="153" dur="500"/>
                                        <p:tgtEl>
                                          <p:spTgt spid="18"/>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dissolve">
                                      <p:cBhvr>
                                        <p:cTn id="156" dur="500"/>
                                        <p:tgtEl>
                                          <p:spTgt spid="26"/>
                                        </p:tgtEl>
                                      </p:cBhvr>
                                    </p:animEffect>
                                  </p:childTnLst>
                                </p:cTn>
                              </p:par>
                              <p:par>
                                <p:cTn id="157" presetID="9" presetClass="entr" presetSubtype="0" fill="hold" nodeType="withEffect">
                                  <p:stCondLst>
                                    <p:cond delay="0"/>
                                  </p:stCondLst>
                                  <p:childTnLst>
                                    <p:set>
                                      <p:cBhvr>
                                        <p:cTn id="158" dur="1" fill="hold">
                                          <p:stCondLst>
                                            <p:cond delay="0"/>
                                          </p:stCondLst>
                                        </p:cTn>
                                        <p:tgtEl>
                                          <p:spTgt spid="48"/>
                                        </p:tgtEl>
                                        <p:attrNameLst>
                                          <p:attrName>style.visibility</p:attrName>
                                        </p:attrNameLst>
                                      </p:cBhvr>
                                      <p:to>
                                        <p:strVal val="visible"/>
                                      </p:to>
                                    </p:set>
                                    <p:animEffect transition="in" filter="dissolve">
                                      <p:cBhvr>
                                        <p:cTn id="159" dur="500"/>
                                        <p:tgtEl>
                                          <p:spTgt spid="48"/>
                                        </p:tgtEl>
                                      </p:cBhvr>
                                    </p:animEffect>
                                  </p:childTnLst>
                                </p:cTn>
                              </p:par>
                              <p:par>
                                <p:cTn id="160" presetID="9" presetClass="exit" presetSubtype="0" fill="hold" grpId="1" nodeType="withEffect">
                                  <p:stCondLst>
                                    <p:cond delay="0"/>
                                  </p:stCondLst>
                                  <p:childTnLst>
                                    <p:animEffect transition="out" filter="dissolve">
                                      <p:cBhvr>
                                        <p:cTn id="161" dur="500"/>
                                        <p:tgtEl>
                                          <p:spTgt spid="12"/>
                                        </p:tgtEl>
                                      </p:cBhvr>
                                    </p:animEffect>
                                    <p:set>
                                      <p:cBhvr>
                                        <p:cTn id="162" dur="1" fill="hold">
                                          <p:stCondLst>
                                            <p:cond delay="499"/>
                                          </p:stCondLst>
                                        </p:cTn>
                                        <p:tgtEl>
                                          <p:spTgt spid="12"/>
                                        </p:tgtEl>
                                        <p:attrNameLst>
                                          <p:attrName>style.visibility</p:attrName>
                                        </p:attrNameLst>
                                      </p:cBhvr>
                                      <p:to>
                                        <p:strVal val="hidden"/>
                                      </p:to>
                                    </p:set>
                                  </p:childTnLst>
                                </p:cTn>
                              </p:par>
                              <p:par>
                                <p:cTn id="163" presetID="9" presetClass="exit" presetSubtype="0" fill="hold" grpId="1" nodeType="withEffect">
                                  <p:stCondLst>
                                    <p:cond delay="0"/>
                                  </p:stCondLst>
                                  <p:childTnLst>
                                    <p:animEffect transition="out" filter="dissolve">
                                      <p:cBhvr>
                                        <p:cTn id="164" dur="500"/>
                                        <p:tgtEl>
                                          <p:spTgt spid="44"/>
                                        </p:tgtEl>
                                      </p:cBhvr>
                                    </p:animEffect>
                                    <p:set>
                                      <p:cBhvr>
                                        <p:cTn id="165" dur="1" fill="hold">
                                          <p:stCondLst>
                                            <p:cond delay="499"/>
                                          </p:stCondLst>
                                        </p:cTn>
                                        <p:tgtEl>
                                          <p:spTgt spid="44"/>
                                        </p:tgtEl>
                                        <p:attrNameLst>
                                          <p:attrName>style.visibility</p:attrName>
                                        </p:attrNameLst>
                                      </p:cBhvr>
                                      <p:to>
                                        <p:strVal val="hidden"/>
                                      </p:to>
                                    </p:set>
                                  </p:childTnLst>
                                </p:cTn>
                              </p:par>
                              <p:par>
                                <p:cTn id="166" presetID="9" presetClass="exit" presetSubtype="0" fill="hold" nodeType="withEffect">
                                  <p:stCondLst>
                                    <p:cond delay="0"/>
                                  </p:stCondLst>
                                  <p:childTnLst>
                                    <p:animEffect transition="out" filter="dissolve">
                                      <p:cBhvr>
                                        <p:cTn id="167" dur="500"/>
                                        <p:tgtEl>
                                          <p:spTgt spid="45"/>
                                        </p:tgtEl>
                                      </p:cBhvr>
                                    </p:animEffect>
                                    <p:set>
                                      <p:cBhvr>
                                        <p:cTn id="168"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6" grpId="0" animBg="1"/>
      <p:bldP spid="44" grpId="0" animBg="1"/>
      <p:bldP spid="44" grpId="1" animBg="1"/>
      <p:bldP spid="23" grpId="0" animBg="1"/>
      <p:bldP spid="2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2D42-DA00-42DF-907D-C842B66CFC61}"/>
              </a:ext>
            </a:extLst>
          </p:cNvPr>
          <p:cNvSpPr>
            <a:spLocks noGrp="1"/>
          </p:cNvSpPr>
          <p:nvPr>
            <p:ph type="title"/>
          </p:nvPr>
        </p:nvSpPr>
        <p:spPr>
          <a:xfrm>
            <a:off x="428878" y="228600"/>
            <a:ext cx="8286244" cy="838200"/>
          </a:xfrm>
        </p:spPr>
        <p:txBody>
          <a:bodyPr/>
          <a:lstStyle/>
          <a:p>
            <a:r>
              <a:rPr lang="en-US" sz="2400" dirty="0"/>
              <a:t>What If the Contribution is a Synthesis of Ideas?</a:t>
            </a:r>
          </a:p>
        </p:txBody>
      </p:sp>
      <p:sp>
        <p:nvSpPr>
          <p:cNvPr id="3" name="Slide Number Placeholder 2">
            <a:extLst>
              <a:ext uri="{FF2B5EF4-FFF2-40B4-BE49-F238E27FC236}">
                <a16:creationId xmlns:a16="http://schemas.microsoft.com/office/drawing/2014/main" id="{2E937C84-9D59-41A2-8424-0B1C169154C2}"/>
              </a:ext>
            </a:extLst>
          </p:cNvPr>
          <p:cNvSpPr>
            <a:spLocks noGrp="1"/>
          </p:cNvSpPr>
          <p:nvPr>
            <p:ph type="sldNum" sz="quarter" idx="12"/>
          </p:nvPr>
        </p:nvSpPr>
        <p:spPr/>
        <p:txBody>
          <a:bodyPr/>
          <a:lstStyle/>
          <a:p>
            <a:fld id="{60AD1266-7CE3-2146-B859-359ABF1E0203}" type="slidenum">
              <a:rPr lang="en-US" smtClean="0"/>
              <a:t>32</a:t>
            </a:fld>
            <a:endParaRPr lang="en-US"/>
          </a:p>
        </p:txBody>
      </p:sp>
      <p:pic>
        <p:nvPicPr>
          <p:cNvPr id="5" name="Picture 4">
            <a:extLst>
              <a:ext uri="{FF2B5EF4-FFF2-40B4-BE49-F238E27FC236}">
                <a16:creationId xmlns:a16="http://schemas.microsoft.com/office/drawing/2014/main" id="{E2D2B85E-8217-40A6-A058-B2BADB48E46F}"/>
              </a:ext>
            </a:extLst>
          </p:cNvPr>
          <p:cNvPicPr>
            <a:picLocks noChangeAspect="1"/>
          </p:cNvPicPr>
          <p:nvPr/>
        </p:nvPicPr>
        <p:blipFill>
          <a:blip r:embed="rId2"/>
          <a:stretch>
            <a:fillRect/>
          </a:stretch>
        </p:blipFill>
        <p:spPr>
          <a:xfrm>
            <a:off x="109416" y="1750646"/>
            <a:ext cx="4403643" cy="3468687"/>
          </a:xfrm>
          <a:prstGeom prst="rect">
            <a:avLst/>
          </a:prstGeom>
        </p:spPr>
      </p:pic>
      <p:pic>
        <p:nvPicPr>
          <p:cNvPr id="7" name="Picture 6">
            <a:extLst>
              <a:ext uri="{FF2B5EF4-FFF2-40B4-BE49-F238E27FC236}">
                <a16:creationId xmlns:a16="http://schemas.microsoft.com/office/drawing/2014/main" id="{06F704D9-7688-4EC4-A49B-CAB3B23C3B67}"/>
              </a:ext>
            </a:extLst>
          </p:cNvPr>
          <p:cNvPicPr>
            <a:picLocks noChangeAspect="1"/>
          </p:cNvPicPr>
          <p:nvPr/>
        </p:nvPicPr>
        <p:blipFill>
          <a:blip r:embed="rId3"/>
          <a:stretch>
            <a:fillRect/>
          </a:stretch>
        </p:blipFill>
        <p:spPr>
          <a:xfrm>
            <a:off x="4721608" y="1750646"/>
            <a:ext cx="4258676" cy="3468687"/>
          </a:xfrm>
          <a:prstGeom prst="rect">
            <a:avLst/>
          </a:prstGeom>
        </p:spPr>
      </p:pic>
      <p:sp>
        <p:nvSpPr>
          <p:cNvPr id="8" name="Rectangle 7">
            <a:extLst>
              <a:ext uri="{FF2B5EF4-FFF2-40B4-BE49-F238E27FC236}">
                <a16:creationId xmlns:a16="http://schemas.microsoft.com/office/drawing/2014/main" id="{15EEB9A0-77D4-4663-80B8-A7C76E8D458D}"/>
              </a:ext>
            </a:extLst>
          </p:cNvPr>
          <p:cNvSpPr/>
          <p:nvPr/>
        </p:nvSpPr>
        <p:spPr bwMode="auto">
          <a:xfrm>
            <a:off x="101601" y="2636080"/>
            <a:ext cx="4403643" cy="195378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9" name="Rectangle 8">
            <a:extLst>
              <a:ext uri="{FF2B5EF4-FFF2-40B4-BE49-F238E27FC236}">
                <a16:creationId xmlns:a16="http://schemas.microsoft.com/office/drawing/2014/main" id="{3D77654B-DD2D-4026-B483-2520421C05DB}"/>
              </a:ext>
            </a:extLst>
          </p:cNvPr>
          <p:cNvSpPr/>
          <p:nvPr/>
        </p:nvSpPr>
        <p:spPr bwMode="auto">
          <a:xfrm>
            <a:off x="101601" y="4589863"/>
            <a:ext cx="4403643" cy="62947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0" name="Rectangle 9">
            <a:extLst>
              <a:ext uri="{FF2B5EF4-FFF2-40B4-BE49-F238E27FC236}">
                <a16:creationId xmlns:a16="http://schemas.microsoft.com/office/drawing/2014/main" id="{403A245E-7255-4460-82DC-77C50289C4EF}"/>
              </a:ext>
            </a:extLst>
          </p:cNvPr>
          <p:cNvSpPr/>
          <p:nvPr/>
        </p:nvSpPr>
        <p:spPr bwMode="auto">
          <a:xfrm>
            <a:off x="4721608" y="3185330"/>
            <a:ext cx="4258676" cy="203400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3" name="Rectangle 12">
            <a:extLst>
              <a:ext uri="{FF2B5EF4-FFF2-40B4-BE49-F238E27FC236}">
                <a16:creationId xmlns:a16="http://schemas.microsoft.com/office/drawing/2014/main" id="{3BF87A29-EF82-4B32-9D21-E1140E712B0F}"/>
              </a:ext>
            </a:extLst>
          </p:cNvPr>
          <p:cNvSpPr/>
          <p:nvPr/>
        </p:nvSpPr>
        <p:spPr bwMode="auto">
          <a:xfrm>
            <a:off x="4721608" y="1737580"/>
            <a:ext cx="4258676" cy="144775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37595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xit" presetSubtype="0" fill="hold" grpId="1" nodeType="withEffect">
                                  <p:stCondLst>
                                    <p:cond delay="0"/>
                                  </p:stCondLst>
                                  <p:childTnLst>
                                    <p:animEffect transition="out" filter="dissolv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xit" presetSubtype="0" fill="hold" grpId="1" nodeType="withEffect">
                                  <p:stCondLst>
                                    <p:cond delay="0"/>
                                  </p:stCondLst>
                                  <p:childTnLst>
                                    <p:animEffect transition="out" filter="dissolv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A134-ECA7-4332-9611-BB2151ED41B2}"/>
              </a:ext>
            </a:extLst>
          </p:cNvPr>
          <p:cNvSpPr>
            <a:spLocks noGrp="1"/>
          </p:cNvSpPr>
          <p:nvPr>
            <p:ph type="title"/>
          </p:nvPr>
        </p:nvSpPr>
        <p:spPr/>
        <p:txBody>
          <a:bodyPr/>
          <a:lstStyle/>
          <a:p>
            <a:r>
              <a:rPr lang="en-US" dirty="0"/>
              <a:t>A More Complete Structure [Reps]</a:t>
            </a:r>
          </a:p>
        </p:txBody>
      </p:sp>
      <p:sp>
        <p:nvSpPr>
          <p:cNvPr id="3" name="Content Placeholder 2">
            <a:extLst>
              <a:ext uri="{FF2B5EF4-FFF2-40B4-BE49-F238E27FC236}">
                <a16:creationId xmlns:a16="http://schemas.microsoft.com/office/drawing/2014/main" id="{1FF2E54D-236C-4458-8038-EE983699A1E3}"/>
              </a:ext>
            </a:extLst>
          </p:cNvPr>
          <p:cNvSpPr>
            <a:spLocks noGrp="1"/>
          </p:cNvSpPr>
          <p:nvPr>
            <p:ph idx="1"/>
          </p:nvPr>
        </p:nvSpPr>
        <p:spPr>
          <a:ln>
            <a:noFill/>
          </a:ln>
        </p:spPr>
        <p:txBody>
          <a:bodyPr>
            <a:normAutofit lnSpcReduction="10000"/>
          </a:bodyPr>
          <a:lstStyle/>
          <a:p>
            <a:pPr marL="0" indent="0">
              <a:buNone/>
            </a:pPr>
            <a:r>
              <a:rPr lang="en-US" dirty="0"/>
              <a:t>     Abstract</a:t>
            </a:r>
          </a:p>
          <a:p>
            <a:pPr marL="517525" indent="-517525">
              <a:buFont typeface="+mj-lt"/>
              <a:buAutoNum type="arabicPeriod"/>
            </a:pPr>
            <a:r>
              <a:rPr lang="en-US" dirty="0"/>
              <a:t>Introduction</a:t>
            </a:r>
          </a:p>
          <a:p>
            <a:pPr marL="514350" indent="-514350">
              <a:buFont typeface="+mj-lt"/>
              <a:buAutoNum type="arabicPeriod"/>
            </a:pPr>
            <a:r>
              <a:rPr lang="en-US" dirty="0">
                <a:solidFill>
                  <a:srgbClr val="C00000"/>
                </a:solidFill>
              </a:rPr>
              <a:t>Overview and Problem Statement</a:t>
            </a:r>
          </a:p>
          <a:p>
            <a:pPr marL="514350" indent="-514350">
              <a:buFont typeface="+mj-lt"/>
              <a:buAutoNum type="arabicPeriod"/>
            </a:pPr>
            <a:r>
              <a:rPr lang="en-US" dirty="0"/>
              <a:t>[Terminology and Notation]</a:t>
            </a:r>
          </a:p>
          <a:p>
            <a:pPr marL="514350" indent="-514350">
              <a:buFont typeface="+mj-lt"/>
              <a:buAutoNum type="arabicPeriod"/>
            </a:pPr>
            <a:r>
              <a:rPr lang="en-US" dirty="0"/>
              <a:t>Core Algorithm/Idea</a:t>
            </a:r>
          </a:p>
          <a:p>
            <a:pPr marL="514350" indent="-514350">
              <a:buFont typeface="+mj-lt"/>
              <a:buAutoNum type="arabicPeriod"/>
            </a:pPr>
            <a:r>
              <a:rPr lang="en-US" dirty="0"/>
              <a:t>[Extensions]</a:t>
            </a:r>
          </a:p>
          <a:p>
            <a:pPr marL="514350" indent="-514350">
              <a:buFont typeface="+mj-lt"/>
              <a:buAutoNum type="arabicPeriod"/>
            </a:pPr>
            <a:r>
              <a:rPr lang="en-US" dirty="0"/>
              <a:t>Experiments</a:t>
            </a:r>
          </a:p>
          <a:p>
            <a:pPr marL="514350" indent="-514350">
              <a:buFont typeface="+mj-lt"/>
              <a:buAutoNum type="arabicPeriod"/>
            </a:pPr>
            <a:r>
              <a:rPr lang="en-US" dirty="0"/>
              <a:t>[Limitations/Threats to Validity]</a:t>
            </a:r>
          </a:p>
          <a:p>
            <a:pPr marL="514350" indent="-514350">
              <a:buFont typeface="+mj-lt"/>
              <a:buAutoNum type="arabicPeriod"/>
            </a:pPr>
            <a:r>
              <a:rPr lang="en-US" dirty="0"/>
              <a:t>Related Work</a:t>
            </a:r>
          </a:p>
          <a:p>
            <a:pPr marL="514350" indent="-514350">
              <a:buFont typeface="+mj-lt"/>
              <a:buAutoNum type="arabicPeriod"/>
            </a:pPr>
            <a:r>
              <a:rPr lang="en-US" dirty="0"/>
              <a:t>[Conclusion]</a:t>
            </a:r>
          </a:p>
        </p:txBody>
      </p:sp>
      <p:sp>
        <p:nvSpPr>
          <p:cNvPr id="4" name="Slide Number Placeholder 3">
            <a:extLst>
              <a:ext uri="{FF2B5EF4-FFF2-40B4-BE49-F238E27FC236}">
                <a16:creationId xmlns:a16="http://schemas.microsoft.com/office/drawing/2014/main" id="{2AC35296-E9D9-4678-A56B-7C4CDC8E4513}"/>
              </a:ext>
            </a:extLst>
          </p:cNvPr>
          <p:cNvSpPr>
            <a:spLocks noGrp="1"/>
          </p:cNvSpPr>
          <p:nvPr>
            <p:ph type="sldNum" sz="quarter" idx="12"/>
          </p:nvPr>
        </p:nvSpPr>
        <p:spPr/>
        <p:txBody>
          <a:bodyPr/>
          <a:lstStyle/>
          <a:p>
            <a:fld id="{60AD1266-7CE3-2146-B859-359ABF1E0203}" type="slidenum">
              <a:rPr lang="en-US" smtClean="0"/>
              <a:t>33</a:t>
            </a:fld>
            <a:endParaRPr lang="en-US"/>
          </a:p>
        </p:txBody>
      </p:sp>
    </p:spTree>
    <p:extLst>
      <p:ext uri="{BB962C8B-B14F-4D97-AF65-F5344CB8AC3E}">
        <p14:creationId xmlns:p14="http://schemas.microsoft.com/office/powerpoint/2010/main" val="2224351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FAD2-0F52-4E2B-A8E2-EDC4A3DC5D3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DFA473B-05F2-485E-87B9-ED32A803EB1D}"/>
              </a:ext>
            </a:extLst>
          </p:cNvPr>
          <p:cNvSpPr>
            <a:spLocks noGrp="1"/>
          </p:cNvSpPr>
          <p:nvPr>
            <p:ph idx="1"/>
          </p:nvPr>
        </p:nvSpPr>
        <p:spPr>
          <a:xfrm>
            <a:off x="457200" y="1295400"/>
            <a:ext cx="8229600" cy="5287962"/>
          </a:xfrm>
          <a:ln>
            <a:noFill/>
          </a:ln>
        </p:spPr>
        <p:txBody>
          <a:bodyPr>
            <a:normAutofit fontScale="85000" lnSpcReduction="20000"/>
          </a:bodyPr>
          <a:lstStyle/>
          <a:p>
            <a:r>
              <a:rPr lang="en-US" dirty="0"/>
              <a:t>SPJ:</a:t>
            </a:r>
          </a:p>
          <a:p>
            <a:pPr lvl="1"/>
            <a:r>
              <a:rPr lang="en-US" dirty="0"/>
              <a:t>Conveying the intuition is primary; do it using examples and pictures</a:t>
            </a:r>
          </a:p>
          <a:p>
            <a:pPr lvl="1"/>
            <a:r>
              <a:rPr lang="en-US" dirty="0"/>
              <a:t>Even if the reader skips the details, she still takes away something valuable</a:t>
            </a:r>
          </a:p>
          <a:p>
            <a:pPr lvl="1"/>
            <a:endParaRPr lang="en-US" dirty="0"/>
          </a:p>
          <a:p>
            <a:r>
              <a:rPr lang="en-US" dirty="0"/>
              <a:t>DD:</a:t>
            </a:r>
          </a:p>
          <a:p>
            <a:pPr marL="914400" lvl="1" indent="-457200">
              <a:buFont typeface="+mj-lt"/>
              <a:buAutoNum type="arabicPeriod"/>
            </a:pPr>
            <a:r>
              <a:rPr lang="en-US" dirty="0"/>
              <a:t>Forces you to have a “takeaway”</a:t>
            </a:r>
          </a:p>
          <a:p>
            <a:pPr marL="914400" lvl="1" indent="-457200">
              <a:buFont typeface="+mj-lt"/>
              <a:buAutoNum type="arabicPeriod"/>
            </a:pPr>
            <a:r>
              <a:rPr lang="en-US" dirty="0"/>
              <a:t>Many readers only care about the takeaway, not the technical details</a:t>
            </a:r>
          </a:p>
          <a:p>
            <a:pPr marL="914400" lvl="1" indent="-457200">
              <a:buFont typeface="+mj-lt"/>
              <a:buAutoNum type="arabicPeriod"/>
            </a:pPr>
            <a:r>
              <a:rPr lang="en-US" dirty="0"/>
              <a:t>For those who want the technical details, the intuition is still useful as “scaffolding”</a:t>
            </a:r>
          </a:p>
          <a:p>
            <a:pPr marL="914400" lvl="1" indent="-457200">
              <a:buFont typeface="+mj-lt"/>
              <a:buAutoNum type="arabicPeriod"/>
            </a:pPr>
            <a:endParaRPr lang="en-US" dirty="0"/>
          </a:p>
          <a:p>
            <a:pPr indent="-228600"/>
            <a:r>
              <a:rPr lang="en-US" dirty="0"/>
              <a:t>The </a:t>
            </a:r>
            <a:r>
              <a:rPr lang="en-US" dirty="0" err="1"/>
              <a:t>Gopan</a:t>
            </a:r>
            <a:r>
              <a:rPr lang="en-US" dirty="0"/>
              <a:t> Principle:</a:t>
            </a:r>
          </a:p>
          <a:p>
            <a:pPr marL="455613" lvl="1" indent="0">
              <a:buNone/>
            </a:pPr>
            <a:r>
              <a:rPr lang="en-US" dirty="0"/>
              <a:t>   </a:t>
            </a:r>
            <a:r>
              <a:rPr lang="en-US" dirty="0">
                <a:solidFill>
                  <a:srgbClr val="C00000"/>
                </a:solidFill>
              </a:rPr>
              <a:t>“</a:t>
            </a:r>
            <a:r>
              <a:rPr lang="en-US" sz="2200" dirty="0">
                <a:solidFill>
                  <a:srgbClr val="C00000"/>
                </a:solidFill>
              </a:rPr>
              <a:t>By the time the reader reaches the end of the Overview, they</a:t>
            </a:r>
          </a:p>
          <a:p>
            <a:pPr marL="455613" lvl="1" indent="0">
              <a:buNone/>
            </a:pPr>
            <a:r>
              <a:rPr lang="en-US" sz="2200" dirty="0">
                <a:solidFill>
                  <a:srgbClr val="C00000"/>
                </a:solidFill>
              </a:rPr>
              <a:t>    should feel like they don’t need to read the rest of the paper.”</a:t>
            </a:r>
          </a:p>
          <a:p>
            <a:pPr marL="57150" indent="0">
              <a:buNone/>
            </a:pPr>
            <a:r>
              <a:rPr lang="en-US" sz="2600" dirty="0">
                <a:solidFill>
                  <a:srgbClr val="C00000"/>
                </a:solidFill>
              </a:rPr>
              <a:t>                                                            </a:t>
            </a:r>
            <a:r>
              <a:rPr lang="en-US" sz="2200" dirty="0">
                <a:solidFill>
                  <a:srgbClr val="C00000"/>
                </a:solidFill>
                <a:sym typeface="Symbol" panose="05050102010706020507" pitchFamily="18" charset="2"/>
              </a:rPr>
              <a:t></a:t>
            </a:r>
            <a:r>
              <a:rPr lang="en-US" sz="2200" dirty="0">
                <a:solidFill>
                  <a:srgbClr val="C00000"/>
                </a:solidFill>
              </a:rPr>
              <a:t> Denis </a:t>
            </a:r>
            <a:r>
              <a:rPr lang="en-US" sz="2200" dirty="0" err="1">
                <a:solidFill>
                  <a:srgbClr val="C00000"/>
                </a:solidFill>
              </a:rPr>
              <a:t>Gopan</a:t>
            </a:r>
            <a:r>
              <a:rPr lang="en-US" sz="2200" dirty="0">
                <a:solidFill>
                  <a:srgbClr val="C00000"/>
                </a:solidFill>
              </a:rPr>
              <a:t>, c. 2006</a:t>
            </a:r>
          </a:p>
        </p:txBody>
      </p:sp>
      <p:sp>
        <p:nvSpPr>
          <p:cNvPr id="4" name="Slide Number Placeholder 3">
            <a:extLst>
              <a:ext uri="{FF2B5EF4-FFF2-40B4-BE49-F238E27FC236}">
                <a16:creationId xmlns:a16="http://schemas.microsoft.com/office/drawing/2014/main" id="{099F47D2-C1CB-4AAD-9E7B-59F79C22829C}"/>
              </a:ext>
            </a:extLst>
          </p:cNvPr>
          <p:cNvSpPr>
            <a:spLocks noGrp="1"/>
          </p:cNvSpPr>
          <p:nvPr>
            <p:ph type="sldNum" sz="quarter" idx="12"/>
          </p:nvPr>
        </p:nvSpPr>
        <p:spPr/>
        <p:txBody>
          <a:bodyPr/>
          <a:lstStyle/>
          <a:p>
            <a:fld id="{60AD1266-7CE3-2146-B859-359ABF1E0203}" type="slidenum">
              <a:rPr lang="en-US" smtClean="0"/>
              <a:t>34</a:t>
            </a:fld>
            <a:endParaRPr lang="en-US"/>
          </a:p>
        </p:txBody>
      </p:sp>
    </p:spTree>
    <p:extLst>
      <p:ext uri="{BB962C8B-B14F-4D97-AF65-F5344CB8AC3E}">
        <p14:creationId xmlns:p14="http://schemas.microsoft.com/office/powerpoint/2010/main" val="17369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dissolve">
                                      <p:cBhvr>
                                        <p:cTn id="7" dur="500"/>
                                        <p:tgtEl>
                                          <p:spTgt spid="3">
                                            <p:txEl>
                                              <p:pRg st="9" end="9"/>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dissolve">
                                      <p:cBhvr>
                                        <p:cTn id="10" dur="500"/>
                                        <p:tgtEl>
                                          <p:spTgt spid="3">
                                            <p:txEl>
                                              <p:pRg st="10" end="1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dissolve">
                                      <p:cBhvr>
                                        <p:cTn id="13" dur="500"/>
                                        <p:tgtEl>
                                          <p:spTgt spid="3">
                                            <p:txEl>
                                              <p:pRg st="11" end="1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Effect transition="in" filter="dissolve">
                                      <p:cBhvr>
                                        <p:cTn id="1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0FDD-173A-4FDD-948B-BB4561D220C3}"/>
              </a:ext>
            </a:extLst>
          </p:cNvPr>
          <p:cNvSpPr>
            <a:spLocks noGrp="1"/>
          </p:cNvSpPr>
          <p:nvPr>
            <p:ph type="title"/>
          </p:nvPr>
        </p:nvSpPr>
        <p:spPr/>
        <p:txBody>
          <a:bodyPr/>
          <a:lstStyle/>
          <a:p>
            <a:r>
              <a:rPr lang="en-US" dirty="0" err="1"/>
              <a:t>Gopan</a:t>
            </a:r>
            <a:r>
              <a:rPr lang="en-US" dirty="0"/>
              <a:t> Example [POPL05]</a:t>
            </a:r>
          </a:p>
        </p:txBody>
      </p:sp>
      <p:sp>
        <p:nvSpPr>
          <p:cNvPr id="3" name="Slide Number Placeholder 2">
            <a:extLst>
              <a:ext uri="{FF2B5EF4-FFF2-40B4-BE49-F238E27FC236}">
                <a16:creationId xmlns:a16="http://schemas.microsoft.com/office/drawing/2014/main" id="{008D1117-919E-428E-8DD9-99469B81AE6A}"/>
              </a:ext>
            </a:extLst>
          </p:cNvPr>
          <p:cNvSpPr>
            <a:spLocks noGrp="1"/>
          </p:cNvSpPr>
          <p:nvPr>
            <p:ph type="sldNum" sz="quarter" idx="12"/>
          </p:nvPr>
        </p:nvSpPr>
        <p:spPr/>
        <p:txBody>
          <a:bodyPr/>
          <a:lstStyle/>
          <a:p>
            <a:fld id="{60AD1266-7CE3-2146-B859-359ABF1E0203}" type="slidenum">
              <a:rPr lang="en-US" smtClean="0"/>
              <a:t>35</a:t>
            </a:fld>
            <a:endParaRPr lang="en-US"/>
          </a:p>
        </p:txBody>
      </p:sp>
      <p:pic>
        <p:nvPicPr>
          <p:cNvPr id="5" name="Picture 4">
            <a:extLst>
              <a:ext uri="{FF2B5EF4-FFF2-40B4-BE49-F238E27FC236}">
                <a16:creationId xmlns:a16="http://schemas.microsoft.com/office/drawing/2014/main" id="{812276AA-7194-4821-888D-98B4E653E3C2}"/>
              </a:ext>
            </a:extLst>
          </p:cNvPr>
          <p:cNvPicPr>
            <a:picLocks noChangeAspect="1"/>
          </p:cNvPicPr>
          <p:nvPr/>
        </p:nvPicPr>
        <p:blipFill>
          <a:blip r:embed="rId2"/>
          <a:stretch>
            <a:fillRect/>
          </a:stretch>
        </p:blipFill>
        <p:spPr>
          <a:xfrm>
            <a:off x="64737" y="890123"/>
            <a:ext cx="4454087" cy="5849343"/>
          </a:xfrm>
          <a:prstGeom prst="rect">
            <a:avLst/>
          </a:prstGeom>
          <a:ln>
            <a:solidFill>
              <a:schemeClr val="tx1"/>
            </a:solidFill>
          </a:ln>
        </p:spPr>
      </p:pic>
      <p:pic>
        <p:nvPicPr>
          <p:cNvPr id="7" name="Picture 6">
            <a:extLst>
              <a:ext uri="{FF2B5EF4-FFF2-40B4-BE49-F238E27FC236}">
                <a16:creationId xmlns:a16="http://schemas.microsoft.com/office/drawing/2014/main" id="{BCA10513-C632-4BFD-A97C-9B4A998C7C2F}"/>
              </a:ext>
            </a:extLst>
          </p:cNvPr>
          <p:cNvPicPr>
            <a:picLocks noChangeAspect="1"/>
          </p:cNvPicPr>
          <p:nvPr/>
        </p:nvPicPr>
        <p:blipFill>
          <a:blip r:embed="rId3"/>
          <a:stretch>
            <a:fillRect/>
          </a:stretch>
        </p:blipFill>
        <p:spPr>
          <a:xfrm>
            <a:off x="4606470" y="890123"/>
            <a:ext cx="4466013" cy="5849343"/>
          </a:xfrm>
          <a:prstGeom prst="rect">
            <a:avLst/>
          </a:prstGeom>
          <a:ln>
            <a:solidFill>
              <a:schemeClr val="tx1"/>
            </a:solidFill>
          </a:ln>
        </p:spPr>
      </p:pic>
      <p:sp>
        <p:nvSpPr>
          <p:cNvPr id="4" name="Freeform: Shape 3">
            <a:extLst>
              <a:ext uri="{FF2B5EF4-FFF2-40B4-BE49-F238E27FC236}">
                <a16:creationId xmlns:a16="http://schemas.microsoft.com/office/drawing/2014/main" id="{9CF9E400-3651-48CB-BC6D-19836176A30B}"/>
              </a:ext>
            </a:extLst>
          </p:cNvPr>
          <p:cNvSpPr/>
          <p:nvPr/>
        </p:nvSpPr>
        <p:spPr bwMode="auto">
          <a:xfrm>
            <a:off x="56644" y="890124"/>
            <a:ext cx="9014528" cy="5850541"/>
          </a:xfrm>
          <a:custGeom>
            <a:avLst/>
            <a:gdLst>
              <a:gd name="connsiteX0" fmla="*/ 8092 w 9014528"/>
              <a:gd name="connsiteY0" fmla="*/ 0 h 5850541"/>
              <a:gd name="connsiteX1" fmla="*/ 16184 w 9014528"/>
              <a:gd name="connsiteY1" fmla="*/ 833480 h 5850541"/>
              <a:gd name="connsiteX2" fmla="*/ 2225310 w 9014528"/>
              <a:gd name="connsiteY2" fmla="*/ 833480 h 5850541"/>
              <a:gd name="connsiteX3" fmla="*/ 2217218 w 9014528"/>
              <a:gd name="connsiteY3" fmla="*/ 4013649 h 5850541"/>
              <a:gd name="connsiteX4" fmla="*/ 8092 w 9014528"/>
              <a:gd name="connsiteY4" fmla="*/ 4013649 h 5850541"/>
              <a:gd name="connsiteX5" fmla="*/ 0 w 9014528"/>
              <a:gd name="connsiteY5" fmla="*/ 5850541 h 5850541"/>
              <a:gd name="connsiteX6" fmla="*/ 6813494 w 9014528"/>
              <a:gd name="connsiteY6" fmla="*/ 5842449 h 5850541"/>
              <a:gd name="connsiteX7" fmla="*/ 6781126 w 9014528"/>
              <a:gd name="connsiteY7" fmla="*/ 1812616 h 5850541"/>
              <a:gd name="connsiteX8" fmla="*/ 9014528 w 9014528"/>
              <a:gd name="connsiteY8" fmla="*/ 1828800 h 5850541"/>
              <a:gd name="connsiteX9" fmla="*/ 9006436 w 9014528"/>
              <a:gd name="connsiteY9" fmla="*/ 1270449 h 5850541"/>
              <a:gd name="connsiteX10" fmla="*/ 6764942 w 9014528"/>
              <a:gd name="connsiteY10" fmla="*/ 1270449 h 5850541"/>
              <a:gd name="connsiteX11" fmla="*/ 6748758 w 9014528"/>
              <a:gd name="connsiteY11" fmla="*/ 0 h 5850541"/>
              <a:gd name="connsiteX12" fmla="*/ 8092 w 9014528"/>
              <a:gd name="connsiteY12" fmla="*/ 0 h 585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14528" h="5850541">
                <a:moveTo>
                  <a:pt x="8092" y="0"/>
                </a:moveTo>
                <a:cubicBezTo>
                  <a:pt x="10789" y="277827"/>
                  <a:pt x="13487" y="555653"/>
                  <a:pt x="16184" y="833480"/>
                </a:cubicBezTo>
                <a:lnTo>
                  <a:pt x="2225310" y="833480"/>
                </a:lnTo>
                <a:cubicBezTo>
                  <a:pt x="2222613" y="1893536"/>
                  <a:pt x="2219915" y="2953593"/>
                  <a:pt x="2217218" y="4013649"/>
                </a:cubicBezTo>
                <a:lnTo>
                  <a:pt x="8092" y="4013649"/>
                </a:lnTo>
                <a:cubicBezTo>
                  <a:pt x="5395" y="4625946"/>
                  <a:pt x="2697" y="5238244"/>
                  <a:pt x="0" y="5850541"/>
                </a:cubicBezTo>
                <a:lnTo>
                  <a:pt x="6813494" y="5842449"/>
                </a:lnTo>
                <a:lnTo>
                  <a:pt x="6781126" y="1812616"/>
                </a:lnTo>
                <a:lnTo>
                  <a:pt x="9014528" y="1828800"/>
                </a:lnTo>
                <a:lnTo>
                  <a:pt x="9006436" y="1270449"/>
                </a:lnTo>
                <a:lnTo>
                  <a:pt x="6764942" y="1270449"/>
                </a:lnTo>
                <a:lnTo>
                  <a:pt x="6748758" y="0"/>
                </a:lnTo>
                <a:lnTo>
                  <a:pt x="8092" y="0"/>
                </a:lnTo>
                <a:close/>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6" name="Rectangle 5">
            <a:extLst>
              <a:ext uri="{FF2B5EF4-FFF2-40B4-BE49-F238E27FC236}">
                <a16:creationId xmlns:a16="http://schemas.microsoft.com/office/drawing/2014/main" id="{D4517281-0271-46DF-B4DB-DBBA69BC5F5D}"/>
              </a:ext>
            </a:extLst>
          </p:cNvPr>
          <p:cNvSpPr/>
          <p:nvPr/>
        </p:nvSpPr>
        <p:spPr bwMode="auto">
          <a:xfrm>
            <a:off x="1118440" y="5169005"/>
            <a:ext cx="264496"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9" name="Rectangle 8">
            <a:extLst>
              <a:ext uri="{FF2B5EF4-FFF2-40B4-BE49-F238E27FC236}">
                <a16:creationId xmlns:a16="http://schemas.microsoft.com/office/drawing/2014/main" id="{BD014BFB-075F-4497-9E0E-764DFF3D8986}"/>
              </a:ext>
            </a:extLst>
          </p:cNvPr>
          <p:cNvSpPr/>
          <p:nvPr/>
        </p:nvSpPr>
        <p:spPr bwMode="auto">
          <a:xfrm>
            <a:off x="2442177" y="1735881"/>
            <a:ext cx="353921"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0" name="Rectangle 9">
            <a:extLst>
              <a:ext uri="{FF2B5EF4-FFF2-40B4-BE49-F238E27FC236}">
                <a16:creationId xmlns:a16="http://schemas.microsoft.com/office/drawing/2014/main" id="{8B37CE00-227C-4C07-B368-390851CBBFCE}"/>
              </a:ext>
            </a:extLst>
          </p:cNvPr>
          <p:cNvSpPr/>
          <p:nvPr/>
        </p:nvSpPr>
        <p:spPr bwMode="auto">
          <a:xfrm>
            <a:off x="3909499" y="2928977"/>
            <a:ext cx="353921"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1" name="Rectangle 10">
            <a:extLst>
              <a:ext uri="{FF2B5EF4-FFF2-40B4-BE49-F238E27FC236}">
                <a16:creationId xmlns:a16="http://schemas.microsoft.com/office/drawing/2014/main" id="{A89E7AC2-B2DB-4337-BFC6-2EE10CF34807}"/>
              </a:ext>
            </a:extLst>
          </p:cNvPr>
          <p:cNvSpPr/>
          <p:nvPr/>
        </p:nvSpPr>
        <p:spPr bwMode="auto">
          <a:xfrm>
            <a:off x="2731862" y="4486984"/>
            <a:ext cx="353921"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2" name="Rectangle 11">
            <a:extLst>
              <a:ext uri="{FF2B5EF4-FFF2-40B4-BE49-F238E27FC236}">
                <a16:creationId xmlns:a16="http://schemas.microsoft.com/office/drawing/2014/main" id="{509647E9-E568-4F17-BA8F-0DF28773B532}"/>
              </a:ext>
            </a:extLst>
          </p:cNvPr>
          <p:cNvSpPr/>
          <p:nvPr/>
        </p:nvSpPr>
        <p:spPr bwMode="auto">
          <a:xfrm>
            <a:off x="3124828" y="5846964"/>
            <a:ext cx="714141"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3" name="Rectangle 12">
            <a:extLst>
              <a:ext uri="{FF2B5EF4-FFF2-40B4-BE49-F238E27FC236}">
                <a16:creationId xmlns:a16="http://schemas.microsoft.com/office/drawing/2014/main" id="{A3AD5D17-1826-42BB-BE06-9426F0328C3D}"/>
              </a:ext>
            </a:extLst>
          </p:cNvPr>
          <p:cNvSpPr/>
          <p:nvPr/>
        </p:nvSpPr>
        <p:spPr bwMode="auto">
          <a:xfrm>
            <a:off x="2447707" y="6588896"/>
            <a:ext cx="353921"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4" name="Rectangle 13">
            <a:extLst>
              <a:ext uri="{FF2B5EF4-FFF2-40B4-BE49-F238E27FC236}">
                <a16:creationId xmlns:a16="http://schemas.microsoft.com/office/drawing/2014/main" id="{B7B62F90-3D66-433B-BEC6-F5C4C33FB127}"/>
              </a:ext>
            </a:extLst>
          </p:cNvPr>
          <p:cNvSpPr/>
          <p:nvPr/>
        </p:nvSpPr>
        <p:spPr bwMode="auto">
          <a:xfrm>
            <a:off x="6219922" y="4066110"/>
            <a:ext cx="353921"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Tree>
    <p:extLst>
      <p:ext uri="{BB962C8B-B14F-4D97-AF65-F5344CB8AC3E}">
        <p14:creationId xmlns:p14="http://schemas.microsoft.com/office/powerpoint/2010/main" val="2627219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E42B5-D3A1-4084-9044-B2CD7057E2B1}"/>
              </a:ext>
            </a:extLst>
          </p:cNvPr>
          <p:cNvSpPr>
            <a:spLocks noGrp="1"/>
          </p:cNvSpPr>
          <p:nvPr>
            <p:ph idx="1"/>
          </p:nvPr>
        </p:nvSpPr>
        <p:spPr>
          <a:xfrm>
            <a:off x="457199" y="1142999"/>
            <a:ext cx="8385349" cy="3479243"/>
          </a:xfrm>
        </p:spPr>
        <p:txBody>
          <a:bodyPr>
            <a:normAutofit fontScale="77500" lnSpcReduction="20000"/>
          </a:bodyPr>
          <a:lstStyle/>
          <a:p>
            <a:r>
              <a:rPr lang="en-US" dirty="0"/>
              <a:t>Somesh Jha: The problem statement is </a:t>
            </a:r>
            <a:r>
              <a:rPr lang="en-US" dirty="0">
                <a:solidFill>
                  <a:srgbClr val="C00000"/>
                </a:solidFill>
              </a:rPr>
              <a:t>not</a:t>
            </a:r>
          </a:p>
          <a:p>
            <a:endParaRPr lang="en-US" dirty="0">
              <a:solidFill>
                <a:srgbClr val="C00000"/>
              </a:solidFill>
            </a:endParaRPr>
          </a:p>
          <a:p>
            <a:pPr marL="0" indent="0">
              <a:buNone/>
            </a:pPr>
            <a:r>
              <a:rPr lang="en-US" dirty="0"/>
              <a:t>       “The goal is to produce the kind of answers that my</a:t>
            </a:r>
          </a:p>
          <a:p>
            <a:pPr marL="0" indent="0">
              <a:buNone/>
            </a:pPr>
            <a:r>
              <a:rPr lang="en-US" dirty="0"/>
              <a:t>        algorithm produces”</a:t>
            </a:r>
          </a:p>
          <a:p>
            <a:pPr marL="0" indent="0">
              <a:buNone/>
            </a:pPr>
            <a:endParaRPr lang="en-US" dirty="0"/>
          </a:p>
          <a:p>
            <a:pPr marL="0" indent="0">
              <a:buNone/>
            </a:pPr>
            <a:r>
              <a:rPr lang="en-US" dirty="0"/>
              <a:t>    The problem should be stated in a way that is independent of</a:t>
            </a:r>
          </a:p>
          <a:p>
            <a:pPr marL="0" indent="0">
              <a:buNone/>
            </a:pPr>
            <a:r>
              <a:rPr lang="en-US" dirty="0"/>
              <a:t>    any particular technique or method</a:t>
            </a:r>
          </a:p>
          <a:p>
            <a:endParaRPr lang="en-US" dirty="0"/>
          </a:p>
          <a:p>
            <a:r>
              <a:rPr lang="en-US" dirty="0"/>
              <a:t>Specify </a:t>
            </a:r>
            <a:r>
              <a:rPr lang="en-US" dirty="0">
                <a:solidFill>
                  <a:srgbClr val="C00000"/>
                </a:solidFill>
              </a:rPr>
              <a:t>what</a:t>
            </a:r>
            <a:r>
              <a:rPr lang="en-US" dirty="0"/>
              <a:t> is to be obtained, not how it is obtained</a:t>
            </a:r>
          </a:p>
          <a:p>
            <a:pPr lvl="1"/>
            <a:r>
              <a:rPr lang="en-US" dirty="0">
                <a:solidFill>
                  <a:srgbClr val="C00000"/>
                </a:solidFill>
              </a:rPr>
              <a:t>Declarative</a:t>
            </a:r>
            <a:r>
              <a:rPr lang="en-US" dirty="0"/>
              <a:t>, not imperative</a:t>
            </a:r>
          </a:p>
        </p:txBody>
      </p:sp>
      <p:sp>
        <p:nvSpPr>
          <p:cNvPr id="4" name="Slide Number Placeholder 3">
            <a:extLst>
              <a:ext uri="{FF2B5EF4-FFF2-40B4-BE49-F238E27FC236}">
                <a16:creationId xmlns:a16="http://schemas.microsoft.com/office/drawing/2014/main" id="{52ADADAD-1A38-4F46-B9A7-58C2AC35033F}"/>
              </a:ext>
            </a:extLst>
          </p:cNvPr>
          <p:cNvSpPr>
            <a:spLocks noGrp="1"/>
          </p:cNvSpPr>
          <p:nvPr>
            <p:ph type="sldNum" sz="quarter" idx="12"/>
          </p:nvPr>
        </p:nvSpPr>
        <p:spPr/>
        <p:txBody>
          <a:bodyPr/>
          <a:lstStyle/>
          <a:p>
            <a:fld id="{60AD1266-7CE3-2146-B859-359ABF1E0203}" type="slidenum">
              <a:rPr lang="en-US" smtClean="0"/>
              <a:t>36</a:t>
            </a:fld>
            <a:endParaRPr lang="en-US"/>
          </a:p>
        </p:txBody>
      </p:sp>
      <p:sp>
        <p:nvSpPr>
          <p:cNvPr id="7" name="Title 1">
            <a:extLst>
              <a:ext uri="{FF2B5EF4-FFF2-40B4-BE49-F238E27FC236}">
                <a16:creationId xmlns:a16="http://schemas.microsoft.com/office/drawing/2014/main" id="{29C2AE3C-E863-4B37-9225-7E22642A491C}"/>
              </a:ext>
            </a:extLst>
          </p:cNvPr>
          <p:cNvSpPr>
            <a:spLocks noGrp="1"/>
          </p:cNvSpPr>
          <p:nvPr>
            <p:ph type="title"/>
          </p:nvPr>
        </p:nvSpPr>
        <p:spPr>
          <a:xfrm>
            <a:off x="304800" y="228600"/>
            <a:ext cx="8610600" cy="838200"/>
          </a:xfrm>
        </p:spPr>
        <p:txBody>
          <a:bodyPr>
            <a:normAutofit/>
          </a:bodyPr>
          <a:lstStyle/>
          <a:p>
            <a:r>
              <a:rPr lang="en-US" sz="3200" dirty="0"/>
              <a:t>Problem Statement</a:t>
            </a:r>
          </a:p>
        </p:txBody>
      </p:sp>
    </p:spTree>
    <p:extLst>
      <p:ext uri="{BB962C8B-B14F-4D97-AF65-F5344CB8AC3E}">
        <p14:creationId xmlns:p14="http://schemas.microsoft.com/office/powerpoint/2010/main" val="92586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B997-96CB-4992-BB6E-1633141C5FC0}"/>
              </a:ext>
            </a:extLst>
          </p:cNvPr>
          <p:cNvSpPr>
            <a:spLocks noGrp="1"/>
          </p:cNvSpPr>
          <p:nvPr>
            <p:ph type="title"/>
          </p:nvPr>
        </p:nvSpPr>
        <p:spPr/>
        <p:txBody>
          <a:bodyPr/>
          <a:lstStyle/>
          <a:p>
            <a:r>
              <a:rPr lang="en-US" dirty="0"/>
              <a:t>Problem Statement</a:t>
            </a:r>
          </a:p>
        </p:txBody>
      </p:sp>
      <p:sp>
        <p:nvSpPr>
          <p:cNvPr id="3" name="Slide Number Placeholder 2">
            <a:extLst>
              <a:ext uri="{FF2B5EF4-FFF2-40B4-BE49-F238E27FC236}">
                <a16:creationId xmlns:a16="http://schemas.microsoft.com/office/drawing/2014/main" id="{61806113-71AD-4B58-9641-02424DE7A8C2}"/>
              </a:ext>
            </a:extLst>
          </p:cNvPr>
          <p:cNvSpPr>
            <a:spLocks noGrp="1"/>
          </p:cNvSpPr>
          <p:nvPr>
            <p:ph type="sldNum" sz="quarter" idx="12"/>
          </p:nvPr>
        </p:nvSpPr>
        <p:spPr/>
        <p:txBody>
          <a:bodyPr/>
          <a:lstStyle/>
          <a:p>
            <a:fld id="{60AD1266-7CE3-2146-B859-359ABF1E0203}" type="slidenum">
              <a:rPr lang="en-US" smtClean="0"/>
              <a:t>37</a:t>
            </a:fld>
            <a:endParaRPr lang="en-US"/>
          </a:p>
        </p:txBody>
      </p:sp>
      <p:grpSp>
        <p:nvGrpSpPr>
          <p:cNvPr id="8" name="Group 7">
            <a:extLst>
              <a:ext uri="{FF2B5EF4-FFF2-40B4-BE49-F238E27FC236}">
                <a16:creationId xmlns:a16="http://schemas.microsoft.com/office/drawing/2014/main" id="{E6E7F129-FBD9-4659-9A8A-1AA5288196E7}"/>
              </a:ext>
            </a:extLst>
          </p:cNvPr>
          <p:cNvGrpSpPr/>
          <p:nvPr/>
        </p:nvGrpSpPr>
        <p:grpSpPr>
          <a:xfrm>
            <a:off x="2570043" y="1066800"/>
            <a:ext cx="4003913" cy="5424656"/>
            <a:chOff x="2243137" y="1020650"/>
            <a:chExt cx="4657725" cy="6467475"/>
          </a:xfrm>
        </p:grpSpPr>
        <p:pic>
          <p:nvPicPr>
            <p:cNvPr id="5" name="Picture 4">
              <a:extLst>
                <a:ext uri="{FF2B5EF4-FFF2-40B4-BE49-F238E27FC236}">
                  <a16:creationId xmlns:a16="http://schemas.microsoft.com/office/drawing/2014/main" id="{695D08A9-4F5C-487C-8ECA-554AA65B03B1}"/>
                </a:ext>
              </a:extLst>
            </p:cNvPr>
            <p:cNvPicPr>
              <a:picLocks noChangeAspect="1"/>
            </p:cNvPicPr>
            <p:nvPr/>
          </p:nvPicPr>
          <p:blipFill>
            <a:blip r:embed="rId2"/>
            <a:stretch>
              <a:fillRect/>
            </a:stretch>
          </p:blipFill>
          <p:spPr>
            <a:xfrm>
              <a:off x="2243137" y="1020650"/>
              <a:ext cx="4657725" cy="876300"/>
            </a:xfrm>
            <a:prstGeom prst="rect">
              <a:avLst/>
            </a:prstGeom>
          </p:spPr>
        </p:pic>
        <p:pic>
          <p:nvPicPr>
            <p:cNvPr id="7" name="Picture 6">
              <a:extLst>
                <a:ext uri="{FF2B5EF4-FFF2-40B4-BE49-F238E27FC236}">
                  <a16:creationId xmlns:a16="http://schemas.microsoft.com/office/drawing/2014/main" id="{E5F376AE-E065-4F7F-AF7F-1A56208C2655}"/>
                </a:ext>
              </a:extLst>
            </p:cNvPr>
            <p:cNvPicPr>
              <a:picLocks noChangeAspect="1"/>
            </p:cNvPicPr>
            <p:nvPr/>
          </p:nvPicPr>
          <p:blipFill>
            <a:blip r:embed="rId3"/>
            <a:stretch>
              <a:fillRect/>
            </a:stretch>
          </p:blipFill>
          <p:spPr>
            <a:xfrm>
              <a:off x="2247899" y="1896950"/>
              <a:ext cx="4648200" cy="5591175"/>
            </a:xfrm>
            <a:prstGeom prst="rect">
              <a:avLst/>
            </a:prstGeom>
          </p:spPr>
        </p:pic>
      </p:grpSp>
      <p:sp>
        <p:nvSpPr>
          <p:cNvPr id="4" name="Arrow: Right 3">
            <a:extLst>
              <a:ext uri="{FF2B5EF4-FFF2-40B4-BE49-F238E27FC236}">
                <a16:creationId xmlns:a16="http://schemas.microsoft.com/office/drawing/2014/main" id="{6B828E81-5386-454F-8ABE-59698040A10A}"/>
              </a:ext>
            </a:extLst>
          </p:cNvPr>
          <p:cNvSpPr/>
          <p:nvPr/>
        </p:nvSpPr>
        <p:spPr bwMode="auto">
          <a:xfrm flipH="1">
            <a:off x="6852976" y="2381459"/>
            <a:ext cx="673239" cy="241160"/>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9" name="Arrow: Right 8">
            <a:extLst>
              <a:ext uri="{FF2B5EF4-FFF2-40B4-BE49-F238E27FC236}">
                <a16:creationId xmlns:a16="http://schemas.microsoft.com/office/drawing/2014/main" id="{A6C07163-D482-4357-911D-0675E08979DD}"/>
              </a:ext>
            </a:extLst>
          </p:cNvPr>
          <p:cNvSpPr/>
          <p:nvPr/>
        </p:nvSpPr>
        <p:spPr bwMode="auto">
          <a:xfrm flipH="1">
            <a:off x="6852975" y="6050784"/>
            <a:ext cx="673239" cy="241160"/>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889482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B997-96CB-4992-BB6E-1633141C5FC0}"/>
              </a:ext>
            </a:extLst>
          </p:cNvPr>
          <p:cNvSpPr>
            <a:spLocks noGrp="1"/>
          </p:cNvSpPr>
          <p:nvPr>
            <p:ph type="title"/>
          </p:nvPr>
        </p:nvSpPr>
        <p:spPr/>
        <p:txBody>
          <a:bodyPr/>
          <a:lstStyle/>
          <a:p>
            <a:r>
              <a:rPr lang="en-US" dirty="0"/>
              <a:t>Problem Statement</a:t>
            </a:r>
          </a:p>
        </p:txBody>
      </p:sp>
      <p:sp>
        <p:nvSpPr>
          <p:cNvPr id="3" name="Slide Number Placeholder 2">
            <a:extLst>
              <a:ext uri="{FF2B5EF4-FFF2-40B4-BE49-F238E27FC236}">
                <a16:creationId xmlns:a16="http://schemas.microsoft.com/office/drawing/2014/main" id="{61806113-71AD-4B58-9641-02424DE7A8C2}"/>
              </a:ext>
            </a:extLst>
          </p:cNvPr>
          <p:cNvSpPr>
            <a:spLocks noGrp="1"/>
          </p:cNvSpPr>
          <p:nvPr>
            <p:ph type="sldNum" sz="quarter" idx="12"/>
          </p:nvPr>
        </p:nvSpPr>
        <p:spPr/>
        <p:txBody>
          <a:bodyPr/>
          <a:lstStyle/>
          <a:p>
            <a:fld id="{60AD1266-7CE3-2146-B859-359ABF1E0203}" type="slidenum">
              <a:rPr lang="en-US" smtClean="0"/>
              <a:t>38</a:t>
            </a:fld>
            <a:endParaRPr lang="en-US"/>
          </a:p>
        </p:txBody>
      </p:sp>
      <p:pic>
        <p:nvPicPr>
          <p:cNvPr id="5" name="Picture 4">
            <a:extLst>
              <a:ext uri="{FF2B5EF4-FFF2-40B4-BE49-F238E27FC236}">
                <a16:creationId xmlns:a16="http://schemas.microsoft.com/office/drawing/2014/main" id="{F06602E2-AC3D-4AA1-B391-592294D3AEC8}"/>
              </a:ext>
            </a:extLst>
          </p:cNvPr>
          <p:cNvPicPr>
            <a:picLocks noChangeAspect="1"/>
          </p:cNvPicPr>
          <p:nvPr/>
        </p:nvPicPr>
        <p:blipFill>
          <a:blip r:embed="rId2"/>
          <a:stretch>
            <a:fillRect/>
          </a:stretch>
        </p:blipFill>
        <p:spPr>
          <a:xfrm>
            <a:off x="752475" y="1414462"/>
            <a:ext cx="7639050" cy="4029075"/>
          </a:xfrm>
          <a:prstGeom prst="rect">
            <a:avLst/>
          </a:prstGeom>
        </p:spPr>
      </p:pic>
      <p:sp>
        <p:nvSpPr>
          <p:cNvPr id="6" name="Rectangle 5">
            <a:extLst>
              <a:ext uri="{FF2B5EF4-FFF2-40B4-BE49-F238E27FC236}">
                <a16:creationId xmlns:a16="http://schemas.microsoft.com/office/drawing/2014/main" id="{931F8E00-55A0-4243-9973-DEF7360A9832}"/>
              </a:ext>
            </a:extLst>
          </p:cNvPr>
          <p:cNvSpPr/>
          <p:nvPr/>
        </p:nvSpPr>
        <p:spPr bwMode="auto">
          <a:xfrm>
            <a:off x="752475" y="1408246"/>
            <a:ext cx="7639050" cy="236264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3263947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B997-96CB-4992-BB6E-1633141C5FC0}"/>
              </a:ext>
            </a:extLst>
          </p:cNvPr>
          <p:cNvSpPr>
            <a:spLocks noGrp="1"/>
          </p:cNvSpPr>
          <p:nvPr>
            <p:ph type="title"/>
          </p:nvPr>
        </p:nvSpPr>
        <p:spPr/>
        <p:txBody>
          <a:bodyPr/>
          <a:lstStyle/>
          <a:p>
            <a:r>
              <a:rPr lang="en-US" dirty="0"/>
              <a:t>Problem Statement</a:t>
            </a:r>
          </a:p>
        </p:txBody>
      </p:sp>
      <p:sp>
        <p:nvSpPr>
          <p:cNvPr id="3" name="Slide Number Placeholder 2">
            <a:extLst>
              <a:ext uri="{FF2B5EF4-FFF2-40B4-BE49-F238E27FC236}">
                <a16:creationId xmlns:a16="http://schemas.microsoft.com/office/drawing/2014/main" id="{61806113-71AD-4B58-9641-02424DE7A8C2}"/>
              </a:ext>
            </a:extLst>
          </p:cNvPr>
          <p:cNvSpPr>
            <a:spLocks noGrp="1"/>
          </p:cNvSpPr>
          <p:nvPr>
            <p:ph type="sldNum" sz="quarter" idx="12"/>
          </p:nvPr>
        </p:nvSpPr>
        <p:spPr/>
        <p:txBody>
          <a:bodyPr/>
          <a:lstStyle/>
          <a:p>
            <a:fld id="{60AD1266-7CE3-2146-B859-359ABF1E0203}" type="slidenum">
              <a:rPr lang="en-US" smtClean="0"/>
              <a:t>39</a:t>
            </a:fld>
            <a:endParaRPr lang="en-US"/>
          </a:p>
        </p:txBody>
      </p:sp>
      <p:pic>
        <p:nvPicPr>
          <p:cNvPr id="5" name="Picture 4">
            <a:extLst>
              <a:ext uri="{FF2B5EF4-FFF2-40B4-BE49-F238E27FC236}">
                <a16:creationId xmlns:a16="http://schemas.microsoft.com/office/drawing/2014/main" id="{EFA2D829-7D26-4AFD-85AA-52589AE9F4EA}"/>
              </a:ext>
            </a:extLst>
          </p:cNvPr>
          <p:cNvPicPr>
            <a:picLocks noChangeAspect="1"/>
          </p:cNvPicPr>
          <p:nvPr/>
        </p:nvPicPr>
        <p:blipFill>
          <a:blip r:embed="rId2"/>
          <a:stretch>
            <a:fillRect/>
          </a:stretch>
        </p:blipFill>
        <p:spPr>
          <a:xfrm>
            <a:off x="1114425" y="1151849"/>
            <a:ext cx="6915150" cy="5314950"/>
          </a:xfrm>
          <a:prstGeom prst="rect">
            <a:avLst/>
          </a:prstGeom>
        </p:spPr>
      </p:pic>
      <p:sp>
        <p:nvSpPr>
          <p:cNvPr id="6" name="Rectangle 5">
            <a:extLst>
              <a:ext uri="{FF2B5EF4-FFF2-40B4-BE49-F238E27FC236}">
                <a16:creationId xmlns:a16="http://schemas.microsoft.com/office/drawing/2014/main" id="{88EE0270-98B6-4E2F-8CC9-CB50345E0619}"/>
              </a:ext>
            </a:extLst>
          </p:cNvPr>
          <p:cNvSpPr/>
          <p:nvPr/>
        </p:nvSpPr>
        <p:spPr bwMode="auto">
          <a:xfrm>
            <a:off x="1114425" y="1091750"/>
            <a:ext cx="6915150" cy="256585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147453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4E6B-794C-4498-8A69-437E85110707}"/>
              </a:ext>
            </a:extLst>
          </p:cNvPr>
          <p:cNvSpPr>
            <a:spLocks noGrp="1"/>
          </p:cNvSpPr>
          <p:nvPr>
            <p:ph type="title"/>
          </p:nvPr>
        </p:nvSpPr>
        <p:spPr/>
        <p:txBody>
          <a:bodyPr>
            <a:normAutofit/>
          </a:bodyPr>
          <a:lstStyle/>
          <a:p>
            <a:r>
              <a:rPr lang="en-US" dirty="0"/>
              <a:t>Two Overarching </a:t>
            </a:r>
            <a:r>
              <a:rPr lang="en-US" u="sng" dirty="0"/>
              <a:t>Challenges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669376-CC81-4DA6-AB62-11D5713B9A8D}"/>
                  </a:ext>
                </a:extLst>
              </p:cNvPr>
              <p:cNvSpPr>
                <a:spLocks noGrp="1"/>
              </p:cNvSpPr>
              <p:nvPr>
                <p:ph idx="1"/>
              </p:nvPr>
            </p:nvSpPr>
            <p:spPr>
              <a:xfrm>
                <a:off x="457200" y="1295400"/>
                <a:ext cx="8229600" cy="5186320"/>
              </a:xfrm>
            </p:spPr>
            <p:txBody>
              <a:bodyPr>
                <a:normAutofit fontScale="92500" lnSpcReduction="20000"/>
              </a:bodyPr>
              <a:lstStyle/>
              <a:p>
                <a:r>
                  <a:rPr lang="en-US" dirty="0"/>
                  <a:t>Busy reviewers with 15-25</a:t>
                </a:r>
              </a:p>
              <a:p>
                <a:pPr marL="0" indent="0">
                  <a:buNone/>
                </a:pPr>
                <a:r>
                  <a:rPr lang="en-US" dirty="0"/>
                  <a:t>   submissions to read</a:t>
                </a:r>
              </a:p>
              <a:p>
                <a:pPr lvl="1"/>
                <a:r>
                  <a:rPr lang="en-US" dirty="0"/>
                  <a:t>Keep their interest!</a:t>
                </a:r>
              </a:p>
              <a:p>
                <a:pPr lvl="1"/>
                <a:r>
                  <a:rPr lang="en-US" dirty="0"/>
                  <a:t>If they start to skim, game over!!</a:t>
                </a:r>
              </a:p>
              <a:p>
                <a:pPr lvl="1"/>
                <a:r>
                  <a:rPr lang="en-US" b="0" dirty="0"/>
                  <a:t>Must overcome the general CS reviewing attitude, which is (almost)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𝑟𝑒𝑗𝑒𝑐𝑡</m:t>
                    </m:r>
                    <m:r>
                      <a:rPr lang="en-US" b="0" i="1" smtClean="0">
                        <a:latin typeface="Cambria Math" panose="02040503050406030204" pitchFamily="18" charset="0"/>
                      </a:rPr>
                      <m:t>"</m:t>
                    </m:r>
                  </m:oMath>
                </a14:m>
                <a:endParaRPr lang="en-US" dirty="0"/>
              </a:p>
              <a:p>
                <a:endParaRPr lang="en-US" dirty="0"/>
              </a:p>
              <a:p>
                <a:r>
                  <a:rPr lang="en-US" dirty="0"/>
                  <a:t>Length restrictions on conference submissions</a:t>
                </a:r>
              </a:p>
              <a:p>
                <a:pPr lvl="1"/>
                <a:r>
                  <a:rPr lang="en-US" dirty="0"/>
                  <a:t>Human foible:</a:t>
                </a:r>
              </a:p>
              <a:p>
                <a:pPr lvl="2"/>
                <a:r>
                  <a:rPr lang="en-US" dirty="0"/>
                  <a:t>You will use (more than) the space you are allowed</a:t>
                </a:r>
              </a:p>
              <a:p>
                <a:pPr lvl="2"/>
                <a:r>
                  <a:rPr lang="en-US" dirty="0"/>
                  <a:t>Thus, you will always have to cut something at the end</a:t>
                </a:r>
              </a:p>
              <a:p>
                <a:pPr lvl="1"/>
                <a:r>
                  <a:rPr lang="en-US" dirty="0">
                    <a:solidFill>
                      <a:srgbClr val="C00000"/>
                    </a:solidFill>
                  </a:rPr>
                  <a:t>Learn to make wise decisions about using the space</a:t>
                </a:r>
              </a:p>
              <a:p>
                <a:pPr lvl="2"/>
                <a:r>
                  <a:rPr lang="en-US" dirty="0"/>
                  <a:t>Do I use ¼ page or 1 page to cover this aspect?</a:t>
                </a:r>
              </a:p>
              <a:p>
                <a:pPr lvl="2"/>
                <a:r>
                  <a:rPr lang="en-US" dirty="0"/>
                  <a:t>Do I use 1” or 4” to express this idea?  (2 sentences or a full paragraph?)</a:t>
                </a:r>
              </a:p>
              <a:p>
                <a:endParaRPr lang="en-US" dirty="0"/>
              </a:p>
            </p:txBody>
          </p:sp>
        </mc:Choice>
        <mc:Fallback xmlns="">
          <p:sp>
            <p:nvSpPr>
              <p:cNvPr id="3" name="Content Placeholder 2">
                <a:extLst>
                  <a:ext uri="{FF2B5EF4-FFF2-40B4-BE49-F238E27FC236}">
                    <a16:creationId xmlns:a16="http://schemas.microsoft.com/office/drawing/2014/main" id="{6A669376-CC81-4DA6-AB62-11D5713B9A8D}"/>
                  </a:ext>
                </a:extLst>
              </p:cNvPr>
              <p:cNvSpPr>
                <a:spLocks noGrp="1" noRot="1" noChangeAspect="1" noMove="1" noResize="1" noEditPoints="1" noAdjustHandles="1" noChangeArrowheads="1" noChangeShapeType="1" noTextEdit="1"/>
              </p:cNvSpPr>
              <p:nvPr>
                <p:ph idx="1"/>
              </p:nvPr>
            </p:nvSpPr>
            <p:spPr>
              <a:xfrm>
                <a:off x="457200" y="1295400"/>
                <a:ext cx="8229600" cy="5186320"/>
              </a:xfrm>
              <a:blipFill>
                <a:blip r:embed="rId2"/>
                <a:stretch>
                  <a:fillRect l="-1111" t="-2706" r="-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2869E17-69D8-4DB2-B150-203AD56B651A}"/>
              </a:ext>
            </a:extLst>
          </p:cNvPr>
          <p:cNvSpPr>
            <a:spLocks noGrp="1"/>
          </p:cNvSpPr>
          <p:nvPr>
            <p:ph type="sldNum" sz="quarter" idx="12"/>
          </p:nvPr>
        </p:nvSpPr>
        <p:spPr/>
        <p:txBody>
          <a:bodyPr/>
          <a:lstStyle/>
          <a:p>
            <a:fld id="{60AD1266-7CE3-2146-B859-359ABF1E0203}" type="slidenum">
              <a:rPr lang="en-US" smtClean="0"/>
              <a:t>4</a:t>
            </a:fld>
            <a:endParaRPr lang="en-US"/>
          </a:p>
        </p:txBody>
      </p:sp>
      <p:pic>
        <p:nvPicPr>
          <p:cNvPr id="8" name="Picture 7">
            <a:extLst>
              <a:ext uri="{FF2B5EF4-FFF2-40B4-BE49-F238E27FC236}">
                <a16:creationId xmlns:a16="http://schemas.microsoft.com/office/drawing/2014/main" id="{F901F637-C3FC-402A-83A1-1D7143DB1F23}"/>
              </a:ext>
            </a:extLst>
          </p:cNvPr>
          <p:cNvPicPr>
            <a:picLocks noChangeAspect="1"/>
          </p:cNvPicPr>
          <p:nvPr/>
        </p:nvPicPr>
        <p:blipFill>
          <a:blip r:embed="rId3"/>
          <a:stretch>
            <a:fillRect/>
          </a:stretch>
        </p:blipFill>
        <p:spPr>
          <a:xfrm>
            <a:off x="5571367" y="943504"/>
            <a:ext cx="3115433" cy="1759888"/>
          </a:xfrm>
          <a:prstGeom prst="rect">
            <a:avLst/>
          </a:prstGeom>
        </p:spPr>
      </p:pic>
      <p:sp>
        <p:nvSpPr>
          <p:cNvPr id="5" name="Rectangle 4">
            <a:extLst>
              <a:ext uri="{FF2B5EF4-FFF2-40B4-BE49-F238E27FC236}">
                <a16:creationId xmlns:a16="http://schemas.microsoft.com/office/drawing/2014/main" id="{322E38C1-5D41-4322-A849-4A4C7E71087D}"/>
              </a:ext>
            </a:extLst>
          </p:cNvPr>
          <p:cNvSpPr/>
          <p:nvPr/>
        </p:nvSpPr>
        <p:spPr bwMode="auto">
          <a:xfrm>
            <a:off x="944666" y="2059350"/>
            <a:ext cx="4353170" cy="68689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82197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A134-ECA7-4332-9611-BB2151ED41B2}"/>
              </a:ext>
            </a:extLst>
          </p:cNvPr>
          <p:cNvSpPr>
            <a:spLocks noGrp="1"/>
          </p:cNvSpPr>
          <p:nvPr>
            <p:ph type="title"/>
          </p:nvPr>
        </p:nvSpPr>
        <p:spPr/>
        <p:txBody>
          <a:bodyPr/>
          <a:lstStyle/>
          <a:p>
            <a:r>
              <a:rPr lang="en-US" dirty="0"/>
              <a:t>A More Complete Structure [Reps]</a:t>
            </a:r>
          </a:p>
        </p:txBody>
      </p:sp>
      <p:sp>
        <p:nvSpPr>
          <p:cNvPr id="3" name="Content Placeholder 2">
            <a:extLst>
              <a:ext uri="{FF2B5EF4-FFF2-40B4-BE49-F238E27FC236}">
                <a16:creationId xmlns:a16="http://schemas.microsoft.com/office/drawing/2014/main" id="{1FF2E54D-236C-4458-8038-EE983699A1E3}"/>
              </a:ext>
            </a:extLst>
          </p:cNvPr>
          <p:cNvSpPr>
            <a:spLocks noGrp="1"/>
          </p:cNvSpPr>
          <p:nvPr>
            <p:ph idx="1"/>
          </p:nvPr>
        </p:nvSpPr>
        <p:spPr>
          <a:ln>
            <a:noFill/>
          </a:ln>
        </p:spPr>
        <p:txBody>
          <a:bodyPr>
            <a:normAutofit lnSpcReduction="10000"/>
          </a:bodyPr>
          <a:lstStyle/>
          <a:p>
            <a:pPr marL="0" indent="0">
              <a:buNone/>
            </a:pPr>
            <a:r>
              <a:rPr lang="en-US" dirty="0"/>
              <a:t>     Abstract</a:t>
            </a:r>
          </a:p>
          <a:p>
            <a:pPr marL="517525" indent="-517525">
              <a:buFont typeface="+mj-lt"/>
              <a:buAutoNum type="arabicPeriod"/>
            </a:pPr>
            <a:r>
              <a:rPr lang="en-US" dirty="0"/>
              <a:t>Introduction</a:t>
            </a:r>
          </a:p>
          <a:p>
            <a:pPr marL="514350" indent="-514350">
              <a:buFont typeface="+mj-lt"/>
              <a:buAutoNum type="arabicPeriod"/>
            </a:pPr>
            <a:r>
              <a:rPr lang="en-US" dirty="0"/>
              <a:t>Overview and Problem Statement</a:t>
            </a:r>
          </a:p>
          <a:p>
            <a:pPr marL="514350" indent="-514350">
              <a:buFont typeface="+mj-lt"/>
              <a:buAutoNum type="arabicPeriod"/>
            </a:pPr>
            <a:r>
              <a:rPr lang="en-US" dirty="0"/>
              <a:t>[Terminology and Notation]</a:t>
            </a:r>
          </a:p>
          <a:p>
            <a:pPr marL="514350" indent="-514350">
              <a:buFont typeface="+mj-lt"/>
              <a:buAutoNum type="arabicPeriod"/>
            </a:pPr>
            <a:r>
              <a:rPr lang="en-US" dirty="0"/>
              <a:t>Core Algorithm/Idea</a:t>
            </a:r>
          </a:p>
          <a:p>
            <a:pPr marL="514350" indent="-514350">
              <a:buFont typeface="+mj-lt"/>
              <a:buAutoNum type="arabicPeriod"/>
            </a:pPr>
            <a:r>
              <a:rPr lang="en-US" dirty="0"/>
              <a:t>[Extensions]</a:t>
            </a:r>
          </a:p>
          <a:p>
            <a:pPr marL="514350" indent="-514350">
              <a:buFont typeface="+mj-lt"/>
              <a:buAutoNum type="arabicPeriod"/>
            </a:pPr>
            <a:r>
              <a:rPr lang="en-US" dirty="0"/>
              <a:t>Experiments</a:t>
            </a:r>
          </a:p>
          <a:p>
            <a:pPr marL="514350" indent="-514350">
              <a:buFont typeface="+mj-lt"/>
              <a:buAutoNum type="arabicPeriod"/>
            </a:pPr>
            <a:r>
              <a:rPr lang="en-US" dirty="0"/>
              <a:t>[Limitations/Threats to Validity]</a:t>
            </a:r>
          </a:p>
          <a:p>
            <a:pPr marL="514350" indent="-514350">
              <a:buFont typeface="+mj-lt"/>
              <a:buAutoNum type="arabicPeriod"/>
            </a:pPr>
            <a:r>
              <a:rPr lang="en-US" dirty="0"/>
              <a:t>Related Work</a:t>
            </a:r>
          </a:p>
          <a:p>
            <a:pPr marL="514350" indent="-514350">
              <a:buFont typeface="+mj-lt"/>
              <a:buAutoNum type="arabicPeriod"/>
            </a:pPr>
            <a:r>
              <a:rPr lang="en-US" dirty="0"/>
              <a:t>[Conclusion]</a:t>
            </a:r>
          </a:p>
        </p:txBody>
      </p:sp>
      <p:sp>
        <p:nvSpPr>
          <p:cNvPr id="4" name="Slide Number Placeholder 3">
            <a:extLst>
              <a:ext uri="{FF2B5EF4-FFF2-40B4-BE49-F238E27FC236}">
                <a16:creationId xmlns:a16="http://schemas.microsoft.com/office/drawing/2014/main" id="{2AC35296-E9D9-4678-A56B-7C4CDC8E4513}"/>
              </a:ext>
            </a:extLst>
          </p:cNvPr>
          <p:cNvSpPr>
            <a:spLocks noGrp="1"/>
          </p:cNvSpPr>
          <p:nvPr>
            <p:ph type="sldNum" sz="quarter" idx="12"/>
          </p:nvPr>
        </p:nvSpPr>
        <p:spPr/>
        <p:txBody>
          <a:bodyPr/>
          <a:lstStyle/>
          <a:p>
            <a:fld id="{60AD1266-7CE3-2146-B859-359ABF1E0203}" type="slidenum">
              <a:rPr lang="en-US" smtClean="0"/>
              <a:t>40</a:t>
            </a:fld>
            <a:endParaRPr lang="en-US"/>
          </a:p>
        </p:txBody>
      </p:sp>
      <p:sp>
        <p:nvSpPr>
          <p:cNvPr id="5" name="Speech Bubble: Rectangle with Corners Rounded 4">
            <a:extLst>
              <a:ext uri="{FF2B5EF4-FFF2-40B4-BE49-F238E27FC236}">
                <a16:creationId xmlns:a16="http://schemas.microsoft.com/office/drawing/2014/main" id="{30A4970E-69A4-4521-A8DC-ECDC6CCD7DF5}"/>
              </a:ext>
            </a:extLst>
          </p:cNvPr>
          <p:cNvSpPr/>
          <p:nvPr/>
        </p:nvSpPr>
        <p:spPr bwMode="auto">
          <a:xfrm>
            <a:off x="2361833" y="4479385"/>
            <a:ext cx="6143335" cy="1921415"/>
          </a:xfrm>
          <a:prstGeom prst="wedgeRoundRectCallout">
            <a:avLst>
              <a:gd name="adj1" fmla="val 412"/>
              <a:gd name="adj2" fmla="val -102609"/>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rgbClr val="C00000"/>
                </a:solidFill>
                <a:effectLst/>
                <a:latin typeface="Arial" charset="0"/>
              </a:rPr>
              <a:t>The technical meat is often the easiest part to write</a:t>
            </a:r>
            <a:endParaRPr lang="en-US" sz="2000" dirty="0">
              <a:solidFill>
                <a:srgbClr val="C00000"/>
              </a:solidFill>
              <a:latin typeface="Arial" charset="0"/>
            </a:endParaRPr>
          </a:p>
          <a:p>
            <a:pPr marL="231775" indent="-231775" defTabSz="914400" eaLnBrk="0" fontAlgn="base" hangingPunct="0">
              <a:spcBef>
                <a:spcPct val="0"/>
              </a:spcBef>
              <a:spcAft>
                <a:spcPct val="0"/>
              </a:spcAft>
              <a:buFont typeface="Arial" panose="020B0604020202020204" pitchFamily="34" charset="0"/>
              <a:buChar char="•"/>
            </a:pPr>
            <a:r>
              <a:rPr lang="en-US" sz="2000" dirty="0">
                <a:solidFill>
                  <a:srgbClr val="C00000"/>
                </a:solidFill>
                <a:latin typeface="Arial" charset="0"/>
              </a:rPr>
              <a:t>It is similar to the f</a:t>
            </a:r>
            <a:r>
              <a:rPr kumimoji="0" lang="en-US" sz="2000" i="0" u="none" strike="noStrike" cap="none" normalizeH="0" baseline="0" dirty="0">
                <a:ln>
                  <a:noFill/>
                </a:ln>
                <a:solidFill>
                  <a:srgbClr val="C00000"/>
                </a:solidFill>
                <a:effectLst/>
                <a:latin typeface="Arial" charset="0"/>
              </a:rPr>
              <a:t>ormalization</a:t>
            </a:r>
            <a:r>
              <a:rPr kumimoji="0" lang="en-US" sz="2000" i="0" u="none" strike="noStrike" cap="none" normalizeH="0" dirty="0">
                <a:ln>
                  <a:noFill/>
                </a:ln>
                <a:solidFill>
                  <a:srgbClr val="C00000"/>
                </a:solidFill>
                <a:effectLst/>
                <a:latin typeface="Arial" charset="0"/>
              </a:rPr>
              <a:t> that you find in a homework problem &amp; solution</a:t>
            </a:r>
          </a:p>
          <a:p>
            <a:pPr marL="231775" marR="0" indent="-2317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aseline="0" dirty="0">
                <a:solidFill>
                  <a:srgbClr val="C00000"/>
                </a:solidFill>
                <a:latin typeface="Arial" charset="0"/>
              </a:rPr>
              <a:t>Gives a solution</a:t>
            </a:r>
            <a:r>
              <a:rPr lang="en-US" sz="2000" dirty="0">
                <a:solidFill>
                  <a:srgbClr val="C00000"/>
                </a:solidFill>
                <a:latin typeface="Arial" charset="0"/>
              </a:rPr>
              <a:t> to the problem, including</a:t>
            </a:r>
          </a:p>
          <a:p>
            <a:pPr marL="512763" lvl="1" indent="-280988" defTabSz="914400" eaLnBrk="0" fontAlgn="base" hangingPunct="0">
              <a:spcBef>
                <a:spcPct val="0"/>
              </a:spcBef>
              <a:spcAft>
                <a:spcPct val="0"/>
              </a:spcAft>
              <a:buFont typeface="Symbol" panose="05050102010706020507" pitchFamily="18" charset="2"/>
              <a:buChar char="-"/>
            </a:pPr>
            <a:r>
              <a:rPr kumimoji="0" lang="en-US" sz="2000" i="0" u="none" strike="noStrike" cap="none" normalizeH="0" baseline="0" dirty="0">
                <a:ln>
                  <a:noFill/>
                </a:ln>
                <a:solidFill>
                  <a:srgbClr val="C00000"/>
                </a:solidFill>
                <a:effectLst/>
                <a:latin typeface="Arial" charset="0"/>
              </a:rPr>
              <a:t>Pseudo-code for algorithms</a:t>
            </a:r>
          </a:p>
          <a:p>
            <a:pPr marL="512763" lvl="1" indent="-280988" defTabSz="914400" eaLnBrk="0" fontAlgn="base" hangingPunct="0">
              <a:spcBef>
                <a:spcPct val="0"/>
              </a:spcBef>
              <a:spcAft>
                <a:spcPct val="0"/>
              </a:spcAft>
              <a:buFont typeface="Symbol" panose="05050102010706020507" pitchFamily="18" charset="2"/>
              <a:buChar char="-"/>
            </a:pPr>
            <a:r>
              <a:rPr lang="en-US" sz="2000" dirty="0">
                <a:solidFill>
                  <a:srgbClr val="C00000"/>
                </a:solidFill>
                <a:latin typeface="Arial" charset="0"/>
              </a:rPr>
              <a:t>Theorems [and proofs </a:t>
            </a:r>
            <a:r>
              <a:rPr lang="en-US" sz="2000">
                <a:solidFill>
                  <a:srgbClr val="C00000"/>
                </a:solidFill>
                <a:latin typeface="Arial" charset="0"/>
              </a:rPr>
              <a:t>or proof-sketches</a:t>
            </a:r>
            <a:r>
              <a:rPr lang="en-US" sz="2000" dirty="0">
                <a:solidFill>
                  <a:srgbClr val="C00000"/>
                </a:solidFill>
                <a:latin typeface="Arial" charset="0"/>
              </a:rPr>
              <a:t>]</a:t>
            </a:r>
            <a:endParaRPr kumimoji="0" lang="en-US" sz="2000" i="0" u="none" strike="noStrike" cap="none" normalizeH="0" baseline="0" dirty="0">
              <a:ln>
                <a:noFill/>
              </a:ln>
              <a:solidFill>
                <a:srgbClr val="C00000"/>
              </a:solidFill>
              <a:effectLst/>
              <a:latin typeface="Arial" charset="0"/>
            </a:endParaRPr>
          </a:p>
        </p:txBody>
      </p:sp>
      <p:sp>
        <p:nvSpPr>
          <p:cNvPr id="7" name="Rectangle 6">
            <a:extLst>
              <a:ext uri="{FF2B5EF4-FFF2-40B4-BE49-F238E27FC236}">
                <a16:creationId xmlns:a16="http://schemas.microsoft.com/office/drawing/2014/main" id="{1F39BC05-0FF9-4154-9937-925D47808B24}"/>
              </a:ext>
            </a:extLst>
          </p:cNvPr>
          <p:cNvSpPr/>
          <p:nvPr/>
        </p:nvSpPr>
        <p:spPr bwMode="auto">
          <a:xfrm>
            <a:off x="1005084" y="2697858"/>
            <a:ext cx="4443531" cy="142232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000">
              <a:solidFill>
                <a:srgbClr val="C00000"/>
              </a:solidFill>
              <a:latin typeface="Arial" charset="0"/>
            </a:endParaRPr>
          </a:p>
        </p:txBody>
      </p:sp>
    </p:spTree>
    <p:extLst>
      <p:ext uri="{BB962C8B-B14F-4D97-AF65-F5344CB8AC3E}">
        <p14:creationId xmlns:p14="http://schemas.microsoft.com/office/powerpoint/2010/main" val="124739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A134-ECA7-4332-9611-BB2151ED41B2}"/>
              </a:ext>
            </a:extLst>
          </p:cNvPr>
          <p:cNvSpPr>
            <a:spLocks noGrp="1"/>
          </p:cNvSpPr>
          <p:nvPr>
            <p:ph type="title"/>
          </p:nvPr>
        </p:nvSpPr>
        <p:spPr/>
        <p:txBody>
          <a:bodyPr/>
          <a:lstStyle/>
          <a:p>
            <a:r>
              <a:rPr lang="en-US" dirty="0"/>
              <a:t>A More Complete Structure [Reps]</a:t>
            </a:r>
          </a:p>
        </p:txBody>
      </p:sp>
      <p:sp>
        <p:nvSpPr>
          <p:cNvPr id="3" name="Content Placeholder 2">
            <a:extLst>
              <a:ext uri="{FF2B5EF4-FFF2-40B4-BE49-F238E27FC236}">
                <a16:creationId xmlns:a16="http://schemas.microsoft.com/office/drawing/2014/main" id="{1FF2E54D-236C-4458-8038-EE983699A1E3}"/>
              </a:ext>
            </a:extLst>
          </p:cNvPr>
          <p:cNvSpPr>
            <a:spLocks noGrp="1"/>
          </p:cNvSpPr>
          <p:nvPr>
            <p:ph idx="1"/>
          </p:nvPr>
        </p:nvSpPr>
        <p:spPr>
          <a:ln>
            <a:noFill/>
          </a:ln>
        </p:spPr>
        <p:txBody>
          <a:bodyPr>
            <a:normAutofit lnSpcReduction="10000"/>
          </a:bodyPr>
          <a:lstStyle/>
          <a:p>
            <a:pPr marL="0" indent="0">
              <a:buNone/>
            </a:pPr>
            <a:r>
              <a:rPr lang="en-US" dirty="0"/>
              <a:t>     Abstract</a:t>
            </a:r>
          </a:p>
          <a:p>
            <a:pPr marL="517525" indent="-517525">
              <a:buFont typeface="+mj-lt"/>
              <a:buAutoNum type="arabicPeriod"/>
            </a:pPr>
            <a:r>
              <a:rPr lang="en-US" dirty="0"/>
              <a:t>Introduction</a:t>
            </a:r>
          </a:p>
          <a:p>
            <a:pPr marL="514350" indent="-514350">
              <a:buFont typeface="+mj-lt"/>
              <a:buAutoNum type="arabicPeriod"/>
            </a:pPr>
            <a:r>
              <a:rPr lang="en-US" dirty="0"/>
              <a:t>Overview and Problem Statement</a:t>
            </a:r>
          </a:p>
          <a:p>
            <a:pPr marL="514350" indent="-514350">
              <a:buFont typeface="+mj-lt"/>
              <a:buAutoNum type="arabicPeriod"/>
            </a:pPr>
            <a:r>
              <a:rPr lang="en-US" dirty="0"/>
              <a:t>[Terminology and Notation]</a:t>
            </a:r>
          </a:p>
          <a:p>
            <a:pPr marL="514350" indent="-514350">
              <a:buFont typeface="+mj-lt"/>
              <a:buAutoNum type="arabicPeriod"/>
            </a:pPr>
            <a:r>
              <a:rPr lang="en-US" dirty="0"/>
              <a:t>Core Algorithm/Idea</a:t>
            </a:r>
          </a:p>
          <a:p>
            <a:pPr marL="514350" indent="-514350">
              <a:buFont typeface="+mj-lt"/>
              <a:buAutoNum type="arabicPeriod"/>
            </a:pPr>
            <a:r>
              <a:rPr lang="en-US" dirty="0"/>
              <a:t>[Extensions]</a:t>
            </a:r>
          </a:p>
          <a:p>
            <a:pPr marL="514350" indent="-514350">
              <a:buFont typeface="+mj-lt"/>
              <a:buAutoNum type="arabicPeriod"/>
            </a:pPr>
            <a:r>
              <a:rPr lang="en-US" dirty="0"/>
              <a:t>Experiments</a:t>
            </a:r>
          </a:p>
          <a:p>
            <a:pPr marL="514350" indent="-514350">
              <a:buFont typeface="+mj-lt"/>
              <a:buAutoNum type="arabicPeriod"/>
            </a:pPr>
            <a:r>
              <a:rPr lang="en-US" dirty="0"/>
              <a:t>[Limitations/Threats to Validity]</a:t>
            </a:r>
          </a:p>
          <a:p>
            <a:pPr marL="514350" indent="-514350">
              <a:buFont typeface="+mj-lt"/>
              <a:buAutoNum type="arabicPeriod"/>
            </a:pPr>
            <a:r>
              <a:rPr lang="en-US" dirty="0"/>
              <a:t>Related Work</a:t>
            </a:r>
          </a:p>
          <a:p>
            <a:pPr marL="514350" indent="-514350">
              <a:buFont typeface="+mj-lt"/>
              <a:buAutoNum type="arabicPeriod"/>
            </a:pPr>
            <a:r>
              <a:rPr lang="en-US" dirty="0"/>
              <a:t>[Conclusion]</a:t>
            </a:r>
          </a:p>
        </p:txBody>
      </p:sp>
      <p:sp>
        <p:nvSpPr>
          <p:cNvPr id="4" name="Slide Number Placeholder 3">
            <a:extLst>
              <a:ext uri="{FF2B5EF4-FFF2-40B4-BE49-F238E27FC236}">
                <a16:creationId xmlns:a16="http://schemas.microsoft.com/office/drawing/2014/main" id="{2AC35296-E9D9-4678-A56B-7C4CDC8E4513}"/>
              </a:ext>
            </a:extLst>
          </p:cNvPr>
          <p:cNvSpPr>
            <a:spLocks noGrp="1"/>
          </p:cNvSpPr>
          <p:nvPr>
            <p:ph type="sldNum" sz="quarter" idx="12"/>
          </p:nvPr>
        </p:nvSpPr>
        <p:spPr/>
        <p:txBody>
          <a:bodyPr/>
          <a:lstStyle/>
          <a:p>
            <a:fld id="{60AD1266-7CE3-2146-B859-359ABF1E0203}" type="slidenum">
              <a:rPr lang="en-US" smtClean="0"/>
              <a:t>41</a:t>
            </a:fld>
            <a:endParaRPr lang="en-US"/>
          </a:p>
        </p:txBody>
      </p:sp>
      <p:sp>
        <p:nvSpPr>
          <p:cNvPr id="7" name="Rectangle 6">
            <a:extLst>
              <a:ext uri="{FF2B5EF4-FFF2-40B4-BE49-F238E27FC236}">
                <a16:creationId xmlns:a16="http://schemas.microsoft.com/office/drawing/2014/main" id="{1F39BC05-0FF9-4154-9937-925D47808B24}"/>
              </a:ext>
            </a:extLst>
          </p:cNvPr>
          <p:cNvSpPr/>
          <p:nvPr/>
        </p:nvSpPr>
        <p:spPr bwMode="auto">
          <a:xfrm>
            <a:off x="1005084" y="4120180"/>
            <a:ext cx="4957409" cy="94302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000">
              <a:solidFill>
                <a:srgbClr val="C00000"/>
              </a:solidFill>
              <a:latin typeface="Arial" charset="0"/>
            </a:endParaRPr>
          </a:p>
        </p:txBody>
      </p:sp>
    </p:spTree>
    <p:extLst>
      <p:ext uri="{BB962C8B-B14F-4D97-AF65-F5344CB8AC3E}">
        <p14:creationId xmlns:p14="http://schemas.microsoft.com/office/powerpoint/2010/main" val="2587655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2EE4-2AF7-415D-B3FE-DE75F937C524}"/>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id="{C994A805-E437-48D0-BDCB-B0C6663F884B}"/>
              </a:ext>
            </a:extLst>
          </p:cNvPr>
          <p:cNvSpPr>
            <a:spLocks noGrp="1"/>
          </p:cNvSpPr>
          <p:nvPr>
            <p:ph idx="1"/>
          </p:nvPr>
        </p:nvSpPr>
        <p:spPr>
          <a:xfrm>
            <a:off x="457200" y="1084386"/>
            <a:ext cx="8229600" cy="5410200"/>
          </a:xfrm>
          <a:ln>
            <a:noFill/>
          </a:ln>
        </p:spPr>
        <p:txBody>
          <a:bodyPr>
            <a:normAutofit fontScale="92500" lnSpcReduction="20000"/>
          </a:bodyPr>
          <a:lstStyle/>
          <a:p>
            <a:r>
              <a:rPr lang="en-US" dirty="0"/>
              <a:t>Experimental questions</a:t>
            </a:r>
          </a:p>
          <a:p>
            <a:pPr lvl="1"/>
            <a:r>
              <a:rPr lang="en-US" dirty="0"/>
              <a:t>What hypothesis are you trying to test?</a:t>
            </a:r>
          </a:p>
          <a:p>
            <a:pPr marL="457200" lvl="1" indent="0">
              <a:buNone/>
            </a:pPr>
            <a:r>
              <a:rPr lang="en-US" dirty="0"/>
              <a:t>   “The experiments were designed to answer the following</a:t>
            </a:r>
          </a:p>
          <a:p>
            <a:pPr marL="457200" lvl="1" indent="0">
              <a:buNone/>
            </a:pPr>
            <a:r>
              <a:rPr lang="en-US" dirty="0"/>
              <a:t>    questions:</a:t>
            </a:r>
          </a:p>
          <a:p>
            <a:pPr marL="1371600" lvl="2" indent="-457200">
              <a:buFont typeface="+mj-lt"/>
              <a:buAutoNum type="arabicPeriod"/>
            </a:pPr>
            <a:r>
              <a:rPr lang="en-US" dirty="0"/>
              <a:t>…</a:t>
            </a:r>
          </a:p>
          <a:p>
            <a:pPr marL="1371600" lvl="2" indent="-457200">
              <a:buFont typeface="+mj-lt"/>
              <a:buAutoNum type="arabicPeriod"/>
            </a:pPr>
            <a:r>
              <a:rPr lang="en-US" dirty="0"/>
              <a:t>…</a:t>
            </a:r>
          </a:p>
          <a:p>
            <a:pPr marL="1371600" lvl="2" indent="-457200">
              <a:buFont typeface="+mj-lt"/>
              <a:buAutoNum type="arabicPeriod"/>
            </a:pPr>
            <a:r>
              <a:rPr lang="en-US" dirty="0"/>
              <a:t>…”</a:t>
            </a:r>
          </a:p>
          <a:p>
            <a:pPr marL="1371600" lvl="2" indent="-457200">
              <a:buFont typeface="+mj-lt"/>
              <a:buAutoNum type="arabicPeriod"/>
            </a:pPr>
            <a:endParaRPr lang="en-US" dirty="0"/>
          </a:p>
          <a:p>
            <a:r>
              <a:rPr lang="en-US" dirty="0"/>
              <a:t>Experimental setup</a:t>
            </a:r>
          </a:p>
          <a:p>
            <a:pPr lvl="1"/>
            <a:r>
              <a:rPr lang="en-US" dirty="0"/>
              <a:t>CPU, speed, amount of memory; OS version</a:t>
            </a:r>
          </a:p>
          <a:p>
            <a:pPr lvl="1"/>
            <a:r>
              <a:rPr lang="en-US" dirty="0"/>
              <a:t>Characteristics of the test suite</a:t>
            </a:r>
          </a:p>
          <a:p>
            <a:pPr lvl="1"/>
            <a:endParaRPr lang="en-US" dirty="0"/>
          </a:p>
          <a:p>
            <a:r>
              <a:rPr lang="en-US" dirty="0"/>
              <a:t>Experimental results</a:t>
            </a:r>
          </a:p>
          <a:p>
            <a:pPr lvl="1"/>
            <a:r>
              <a:rPr lang="en-US" dirty="0"/>
              <a:t>Table, graph, scatter-plot of X vs. Y, etc.</a:t>
            </a:r>
          </a:p>
          <a:p>
            <a:pPr lvl="1"/>
            <a:r>
              <a:rPr lang="en-US" dirty="0"/>
              <a:t>Don’t forget to say what the experiments </a:t>
            </a:r>
            <a:r>
              <a:rPr lang="en-US" u="sng" dirty="0"/>
              <a:t>showed</a:t>
            </a:r>
            <a:r>
              <a:rPr lang="en-US" dirty="0"/>
              <a:t> about the experimental questions</a:t>
            </a:r>
          </a:p>
        </p:txBody>
      </p:sp>
      <p:sp>
        <p:nvSpPr>
          <p:cNvPr id="4" name="Slide Number Placeholder 3">
            <a:extLst>
              <a:ext uri="{FF2B5EF4-FFF2-40B4-BE49-F238E27FC236}">
                <a16:creationId xmlns:a16="http://schemas.microsoft.com/office/drawing/2014/main" id="{657CCC63-0C50-4BAA-81FA-77566900D1AF}"/>
              </a:ext>
            </a:extLst>
          </p:cNvPr>
          <p:cNvSpPr>
            <a:spLocks noGrp="1"/>
          </p:cNvSpPr>
          <p:nvPr>
            <p:ph type="sldNum" sz="quarter" idx="12"/>
          </p:nvPr>
        </p:nvSpPr>
        <p:spPr/>
        <p:txBody>
          <a:bodyPr/>
          <a:lstStyle/>
          <a:p>
            <a:fld id="{60AD1266-7CE3-2146-B859-359ABF1E0203}" type="slidenum">
              <a:rPr lang="en-US" smtClean="0"/>
              <a:t>42</a:t>
            </a:fld>
            <a:endParaRPr lang="en-US"/>
          </a:p>
        </p:txBody>
      </p:sp>
    </p:spTree>
    <p:extLst>
      <p:ext uri="{BB962C8B-B14F-4D97-AF65-F5344CB8AC3E}">
        <p14:creationId xmlns:p14="http://schemas.microsoft.com/office/powerpoint/2010/main" val="294887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D42F-D7AB-4DA4-9C9A-73F4451A2A35}"/>
              </a:ext>
            </a:extLst>
          </p:cNvPr>
          <p:cNvSpPr>
            <a:spLocks noGrp="1"/>
          </p:cNvSpPr>
          <p:nvPr>
            <p:ph type="title"/>
          </p:nvPr>
        </p:nvSpPr>
        <p:spPr/>
        <p:txBody>
          <a:bodyPr/>
          <a:lstStyle/>
          <a:p>
            <a:r>
              <a:rPr lang="en-US" dirty="0"/>
              <a:t>Experiments</a:t>
            </a:r>
          </a:p>
        </p:txBody>
      </p:sp>
      <p:sp>
        <p:nvSpPr>
          <p:cNvPr id="3" name="Slide Number Placeholder 2">
            <a:extLst>
              <a:ext uri="{FF2B5EF4-FFF2-40B4-BE49-F238E27FC236}">
                <a16:creationId xmlns:a16="http://schemas.microsoft.com/office/drawing/2014/main" id="{EF1AFC65-EBDD-4296-BCD7-767EA1E92E6C}"/>
              </a:ext>
            </a:extLst>
          </p:cNvPr>
          <p:cNvSpPr>
            <a:spLocks noGrp="1"/>
          </p:cNvSpPr>
          <p:nvPr>
            <p:ph type="sldNum" sz="quarter" idx="12"/>
          </p:nvPr>
        </p:nvSpPr>
        <p:spPr/>
        <p:txBody>
          <a:bodyPr/>
          <a:lstStyle/>
          <a:p>
            <a:fld id="{60AD1266-7CE3-2146-B859-359ABF1E0203}" type="slidenum">
              <a:rPr lang="en-US" smtClean="0"/>
              <a:t>43</a:t>
            </a:fld>
            <a:endParaRPr lang="en-US"/>
          </a:p>
        </p:txBody>
      </p:sp>
      <p:pic>
        <p:nvPicPr>
          <p:cNvPr id="7" name="Picture 6">
            <a:extLst>
              <a:ext uri="{FF2B5EF4-FFF2-40B4-BE49-F238E27FC236}">
                <a16:creationId xmlns:a16="http://schemas.microsoft.com/office/drawing/2014/main" id="{AC7B0646-CD3F-4E5A-A83B-3720BB59CE03}"/>
              </a:ext>
            </a:extLst>
          </p:cNvPr>
          <p:cNvPicPr>
            <a:picLocks noChangeAspect="1"/>
          </p:cNvPicPr>
          <p:nvPr/>
        </p:nvPicPr>
        <p:blipFill>
          <a:blip r:embed="rId2"/>
          <a:stretch>
            <a:fillRect/>
          </a:stretch>
        </p:blipFill>
        <p:spPr>
          <a:xfrm>
            <a:off x="88696" y="1158512"/>
            <a:ext cx="4109561" cy="5320512"/>
          </a:xfrm>
          <a:prstGeom prst="rect">
            <a:avLst/>
          </a:prstGeom>
          <a:ln>
            <a:solidFill>
              <a:schemeClr val="tx1"/>
            </a:solidFill>
          </a:ln>
        </p:spPr>
      </p:pic>
      <p:pic>
        <p:nvPicPr>
          <p:cNvPr id="9" name="Picture 8">
            <a:extLst>
              <a:ext uri="{FF2B5EF4-FFF2-40B4-BE49-F238E27FC236}">
                <a16:creationId xmlns:a16="http://schemas.microsoft.com/office/drawing/2014/main" id="{F26C73EC-B6EE-4E50-9DA0-B85AC2EBF73E}"/>
              </a:ext>
            </a:extLst>
          </p:cNvPr>
          <p:cNvPicPr>
            <a:picLocks noChangeAspect="1"/>
          </p:cNvPicPr>
          <p:nvPr/>
        </p:nvPicPr>
        <p:blipFill>
          <a:blip r:embed="rId3"/>
          <a:stretch>
            <a:fillRect/>
          </a:stretch>
        </p:blipFill>
        <p:spPr>
          <a:xfrm>
            <a:off x="4319637" y="1569077"/>
            <a:ext cx="4740534" cy="4499382"/>
          </a:xfrm>
          <a:prstGeom prst="rect">
            <a:avLst/>
          </a:prstGeom>
          <a:ln>
            <a:solidFill>
              <a:schemeClr val="tx1"/>
            </a:solidFill>
          </a:ln>
        </p:spPr>
      </p:pic>
      <p:sp>
        <p:nvSpPr>
          <p:cNvPr id="6" name="Rectangle 5">
            <a:extLst>
              <a:ext uri="{FF2B5EF4-FFF2-40B4-BE49-F238E27FC236}">
                <a16:creationId xmlns:a16="http://schemas.microsoft.com/office/drawing/2014/main" id="{C80FACCD-7D2F-4156-BD2D-759E041199E0}"/>
              </a:ext>
            </a:extLst>
          </p:cNvPr>
          <p:cNvSpPr/>
          <p:nvPr/>
        </p:nvSpPr>
        <p:spPr bwMode="auto">
          <a:xfrm>
            <a:off x="2200273" y="2660576"/>
            <a:ext cx="1997984" cy="2841455"/>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8" name="Rectangle 7">
            <a:extLst>
              <a:ext uri="{FF2B5EF4-FFF2-40B4-BE49-F238E27FC236}">
                <a16:creationId xmlns:a16="http://schemas.microsoft.com/office/drawing/2014/main" id="{66314AF2-8012-4ECC-B15F-80373ACD13E7}"/>
              </a:ext>
            </a:extLst>
          </p:cNvPr>
          <p:cNvSpPr/>
          <p:nvPr/>
        </p:nvSpPr>
        <p:spPr bwMode="auto">
          <a:xfrm>
            <a:off x="88696" y="5810458"/>
            <a:ext cx="2005827" cy="668566"/>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0" name="Rectangle 9">
            <a:extLst>
              <a:ext uri="{FF2B5EF4-FFF2-40B4-BE49-F238E27FC236}">
                <a16:creationId xmlns:a16="http://schemas.microsoft.com/office/drawing/2014/main" id="{521A1F9A-A52A-40B4-9985-00DFFC42E027}"/>
              </a:ext>
            </a:extLst>
          </p:cNvPr>
          <p:cNvSpPr/>
          <p:nvPr/>
        </p:nvSpPr>
        <p:spPr bwMode="auto">
          <a:xfrm>
            <a:off x="2200273" y="2003084"/>
            <a:ext cx="1997984" cy="65414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1" name="Rectangle 10">
            <a:extLst>
              <a:ext uri="{FF2B5EF4-FFF2-40B4-BE49-F238E27FC236}">
                <a16:creationId xmlns:a16="http://schemas.microsoft.com/office/drawing/2014/main" id="{B5B66BE4-4F9D-4B4C-9346-D053B5440436}"/>
              </a:ext>
            </a:extLst>
          </p:cNvPr>
          <p:cNvSpPr/>
          <p:nvPr/>
        </p:nvSpPr>
        <p:spPr bwMode="auto">
          <a:xfrm>
            <a:off x="83829" y="3802727"/>
            <a:ext cx="2010694" cy="200410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8822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xit" presetSubtype="0" fill="hold" grpId="1" nodeType="withEffect">
                                  <p:stCondLst>
                                    <p:cond delay="0"/>
                                  </p:stCondLst>
                                  <p:childTnLst>
                                    <p:animEffect transition="out" filter="dissolv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xit" presetSubtype="0" fill="hold" grpId="1" nodeType="with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xit" presetSubtype="0" fill="hold" grpId="1" nodeType="withEffect">
                                  <p:stCondLst>
                                    <p:cond delay="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10" grpId="0" animBg="1"/>
      <p:bldP spid="10" grpId="1" animBg="1"/>
      <p:bldP spid="11" grpId="0" animBg="1"/>
      <p:bldP spid="1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D42F-D7AB-4DA4-9C9A-73F4451A2A35}"/>
              </a:ext>
            </a:extLst>
          </p:cNvPr>
          <p:cNvSpPr>
            <a:spLocks noGrp="1"/>
          </p:cNvSpPr>
          <p:nvPr>
            <p:ph type="title"/>
          </p:nvPr>
        </p:nvSpPr>
        <p:spPr/>
        <p:txBody>
          <a:bodyPr/>
          <a:lstStyle/>
          <a:p>
            <a:r>
              <a:rPr lang="en-US" dirty="0"/>
              <a:t>Experiments</a:t>
            </a:r>
          </a:p>
        </p:txBody>
      </p:sp>
      <p:sp>
        <p:nvSpPr>
          <p:cNvPr id="3" name="Slide Number Placeholder 2">
            <a:extLst>
              <a:ext uri="{FF2B5EF4-FFF2-40B4-BE49-F238E27FC236}">
                <a16:creationId xmlns:a16="http://schemas.microsoft.com/office/drawing/2014/main" id="{EF1AFC65-EBDD-4296-BCD7-767EA1E92E6C}"/>
              </a:ext>
            </a:extLst>
          </p:cNvPr>
          <p:cNvSpPr>
            <a:spLocks noGrp="1"/>
          </p:cNvSpPr>
          <p:nvPr>
            <p:ph type="sldNum" sz="quarter" idx="12"/>
          </p:nvPr>
        </p:nvSpPr>
        <p:spPr/>
        <p:txBody>
          <a:bodyPr/>
          <a:lstStyle/>
          <a:p>
            <a:fld id="{60AD1266-7CE3-2146-B859-359ABF1E0203}" type="slidenum">
              <a:rPr lang="en-US" smtClean="0"/>
              <a:t>44</a:t>
            </a:fld>
            <a:endParaRPr lang="en-US"/>
          </a:p>
        </p:txBody>
      </p:sp>
      <p:pic>
        <p:nvPicPr>
          <p:cNvPr id="7" name="Picture 6">
            <a:extLst>
              <a:ext uri="{FF2B5EF4-FFF2-40B4-BE49-F238E27FC236}">
                <a16:creationId xmlns:a16="http://schemas.microsoft.com/office/drawing/2014/main" id="{AC7B0646-CD3F-4E5A-A83B-3720BB59CE03}"/>
              </a:ext>
            </a:extLst>
          </p:cNvPr>
          <p:cNvPicPr>
            <a:picLocks noChangeAspect="1"/>
          </p:cNvPicPr>
          <p:nvPr/>
        </p:nvPicPr>
        <p:blipFill>
          <a:blip r:embed="rId2"/>
          <a:stretch>
            <a:fillRect/>
          </a:stretch>
        </p:blipFill>
        <p:spPr>
          <a:xfrm>
            <a:off x="88696" y="1158512"/>
            <a:ext cx="4109561" cy="5320512"/>
          </a:xfrm>
          <a:prstGeom prst="rect">
            <a:avLst/>
          </a:prstGeom>
          <a:ln>
            <a:solidFill>
              <a:schemeClr val="tx1"/>
            </a:solidFill>
          </a:ln>
        </p:spPr>
      </p:pic>
      <p:pic>
        <p:nvPicPr>
          <p:cNvPr id="9" name="Picture 8">
            <a:extLst>
              <a:ext uri="{FF2B5EF4-FFF2-40B4-BE49-F238E27FC236}">
                <a16:creationId xmlns:a16="http://schemas.microsoft.com/office/drawing/2014/main" id="{F26C73EC-B6EE-4E50-9DA0-B85AC2EBF73E}"/>
              </a:ext>
            </a:extLst>
          </p:cNvPr>
          <p:cNvPicPr>
            <a:picLocks noChangeAspect="1"/>
          </p:cNvPicPr>
          <p:nvPr/>
        </p:nvPicPr>
        <p:blipFill>
          <a:blip r:embed="rId3"/>
          <a:stretch>
            <a:fillRect/>
          </a:stretch>
        </p:blipFill>
        <p:spPr>
          <a:xfrm>
            <a:off x="4319637" y="1569077"/>
            <a:ext cx="4740534" cy="4499382"/>
          </a:xfrm>
          <a:prstGeom prst="rect">
            <a:avLst/>
          </a:prstGeom>
          <a:ln>
            <a:solidFill>
              <a:schemeClr val="tx1"/>
            </a:solidFill>
          </a:ln>
        </p:spPr>
      </p:pic>
      <p:sp>
        <p:nvSpPr>
          <p:cNvPr id="6" name="Rectangle 5">
            <a:extLst>
              <a:ext uri="{FF2B5EF4-FFF2-40B4-BE49-F238E27FC236}">
                <a16:creationId xmlns:a16="http://schemas.microsoft.com/office/drawing/2014/main" id="{C80FACCD-7D2F-4156-BD2D-759E041199E0}"/>
              </a:ext>
            </a:extLst>
          </p:cNvPr>
          <p:cNvSpPr/>
          <p:nvPr/>
        </p:nvSpPr>
        <p:spPr bwMode="auto">
          <a:xfrm>
            <a:off x="2200273" y="2660576"/>
            <a:ext cx="1997984" cy="2841455"/>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8" name="Rectangle 7">
            <a:extLst>
              <a:ext uri="{FF2B5EF4-FFF2-40B4-BE49-F238E27FC236}">
                <a16:creationId xmlns:a16="http://schemas.microsoft.com/office/drawing/2014/main" id="{66314AF2-8012-4ECC-B15F-80373ACD13E7}"/>
              </a:ext>
            </a:extLst>
          </p:cNvPr>
          <p:cNvSpPr/>
          <p:nvPr/>
        </p:nvSpPr>
        <p:spPr bwMode="auto">
          <a:xfrm>
            <a:off x="88696" y="5810458"/>
            <a:ext cx="2005827" cy="668566"/>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2" name="Speech Bubble: Rectangle with Corners Rounded 11">
            <a:extLst>
              <a:ext uri="{FF2B5EF4-FFF2-40B4-BE49-F238E27FC236}">
                <a16:creationId xmlns:a16="http://schemas.microsoft.com/office/drawing/2014/main" id="{744CFE44-E0A7-471C-BD1E-14A9DFF76008}"/>
              </a:ext>
            </a:extLst>
          </p:cNvPr>
          <p:cNvSpPr/>
          <p:nvPr/>
        </p:nvSpPr>
        <p:spPr bwMode="auto">
          <a:xfrm>
            <a:off x="88696" y="726057"/>
            <a:ext cx="2763351" cy="1707943"/>
          </a:xfrm>
          <a:prstGeom prst="wedgeRoundRectCallout">
            <a:avLst>
              <a:gd name="adj1" fmla="val -19140"/>
              <a:gd name="adj2" fmla="val 245859"/>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rgbClr val="C00000"/>
                </a:solidFill>
                <a:effectLst/>
                <a:latin typeface="Arial" charset="0"/>
              </a:rPr>
              <a:t>Our experiments were designed to answer</a:t>
            </a:r>
            <a:r>
              <a:rPr kumimoji="0" lang="en-US" i="0" u="none" strike="noStrike" cap="none" normalizeH="0" dirty="0">
                <a:ln>
                  <a:noFill/>
                </a:ln>
                <a:solidFill>
                  <a:srgbClr val="C00000"/>
                </a:solidFill>
                <a:effectLst/>
                <a:latin typeface="Arial" charset="0"/>
              </a:rPr>
              <a:t> the following questions:</a:t>
            </a:r>
          </a:p>
          <a:p>
            <a:pPr marL="457200" marR="0" indent="-457200" algn="l" defTabSz="914400" rtl="0" eaLnBrk="0" fontAlgn="base" latinLnBrk="0" hangingPunct="0">
              <a:lnSpc>
                <a:spcPct val="100000"/>
              </a:lnSpc>
              <a:spcBef>
                <a:spcPct val="0"/>
              </a:spcBef>
              <a:spcAft>
                <a:spcPct val="0"/>
              </a:spcAft>
              <a:buClrTx/>
              <a:buSzTx/>
              <a:buFont typeface="+mj-lt"/>
              <a:buAutoNum type="arabicPeriod"/>
              <a:tabLst/>
            </a:pPr>
            <a:r>
              <a:rPr lang="en-US" dirty="0">
                <a:solidFill>
                  <a:srgbClr val="C00000"/>
                </a:solidFill>
                <a:latin typeface="Arial" charset="0"/>
              </a:rPr>
              <a:t>…</a:t>
            </a:r>
          </a:p>
          <a:p>
            <a:pPr marL="457200" marR="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i="0" u="none" strike="noStrike" cap="none" normalizeH="0" dirty="0">
                <a:ln>
                  <a:noFill/>
                </a:ln>
                <a:solidFill>
                  <a:srgbClr val="C00000"/>
                </a:solidFill>
                <a:effectLst/>
                <a:latin typeface="Arial" charset="0"/>
              </a:rPr>
              <a:t>…</a:t>
            </a:r>
          </a:p>
          <a:p>
            <a:pPr marL="457200" marR="0" indent="-457200" algn="l" defTabSz="914400" rtl="0" eaLnBrk="0" fontAlgn="base" latinLnBrk="0" hangingPunct="0">
              <a:lnSpc>
                <a:spcPct val="100000"/>
              </a:lnSpc>
              <a:spcBef>
                <a:spcPct val="0"/>
              </a:spcBef>
              <a:spcAft>
                <a:spcPct val="0"/>
              </a:spcAft>
              <a:buClrTx/>
              <a:buSzTx/>
              <a:buFont typeface="+mj-lt"/>
              <a:buAutoNum type="arabicPeriod"/>
              <a:tabLst/>
            </a:pPr>
            <a:r>
              <a:rPr lang="en-US" dirty="0">
                <a:solidFill>
                  <a:srgbClr val="C00000"/>
                </a:solidFill>
                <a:latin typeface="Arial" charset="0"/>
              </a:rPr>
              <a:t>…</a:t>
            </a:r>
            <a:endParaRPr kumimoji="0" lang="en-US" i="0" u="none" strike="noStrike" cap="none" normalizeH="0" baseline="0" dirty="0">
              <a:ln>
                <a:noFill/>
              </a:ln>
              <a:solidFill>
                <a:srgbClr val="C00000"/>
              </a:solidFill>
              <a:effectLst/>
              <a:latin typeface="Arial" charset="0"/>
            </a:endParaRPr>
          </a:p>
        </p:txBody>
      </p:sp>
      <p:sp>
        <p:nvSpPr>
          <p:cNvPr id="13" name="Speech Bubble: Rectangle with Corners Rounded 12">
            <a:extLst>
              <a:ext uri="{FF2B5EF4-FFF2-40B4-BE49-F238E27FC236}">
                <a16:creationId xmlns:a16="http://schemas.microsoft.com/office/drawing/2014/main" id="{B8B133D1-6782-4A42-A0C4-96B2BFA03487}"/>
              </a:ext>
            </a:extLst>
          </p:cNvPr>
          <p:cNvSpPr/>
          <p:nvPr/>
        </p:nvSpPr>
        <p:spPr bwMode="auto">
          <a:xfrm>
            <a:off x="3006815" y="167664"/>
            <a:ext cx="2876908" cy="842744"/>
          </a:xfrm>
          <a:prstGeom prst="wedgeRoundRectCallout">
            <a:avLst>
              <a:gd name="adj1" fmla="val -19140"/>
              <a:gd name="adj2" fmla="val 245859"/>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rgbClr val="C00000"/>
                </a:solidFill>
                <a:effectLst/>
                <a:latin typeface="Arial" charset="0"/>
              </a:rPr>
              <a:t>Our experiments showed</a:t>
            </a:r>
            <a:r>
              <a:rPr kumimoji="0" lang="en-US" i="0" u="none" strike="noStrike" cap="none" normalizeH="0" dirty="0">
                <a:ln>
                  <a:noFill/>
                </a:ln>
                <a:solidFill>
                  <a:srgbClr val="C00000"/>
                </a:solidFill>
                <a:effectLst/>
                <a:latin typeface="Arial" charset="0"/>
              </a:rPr>
              <a:t> that the answers to the questions were</a:t>
            </a:r>
            <a:r>
              <a:rPr lang="en-US" dirty="0">
                <a:solidFill>
                  <a:srgbClr val="C00000"/>
                </a:solidFill>
                <a:latin typeface="Arial" charset="0"/>
              </a:rPr>
              <a:t> …</a:t>
            </a:r>
            <a:endParaRPr kumimoji="0" lang="en-US" i="0" u="none" strike="noStrike" cap="none" normalizeH="0" dirty="0">
              <a:ln>
                <a:noFill/>
              </a:ln>
              <a:solidFill>
                <a:srgbClr val="C00000"/>
              </a:solidFill>
              <a:effectLst/>
              <a:latin typeface="Arial" charset="0"/>
            </a:endParaRPr>
          </a:p>
        </p:txBody>
      </p:sp>
      <p:sp>
        <p:nvSpPr>
          <p:cNvPr id="14" name="Rectangle 13">
            <a:extLst>
              <a:ext uri="{FF2B5EF4-FFF2-40B4-BE49-F238E27FC236}">
                <a16:creationId xmlns:a16="http://schemas.microsoft.com/office/drawing/2014/main" id="{5AD8CEC4-D1F6-4EDD-9EF7-39196D5D7366}"/>
              </a:ext>
            </a:extLst>
          </p:cNvPr>
          <p:cNvSpPr/>
          <p:nvPr/>
        </p:nvSpPr>
        <p:spPr bwMode="auto">
          <a:xfrm>
            <a:off x="3667674" y="3697856"/>
            <a:ext cx="530583"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5" name="Rectangle 14">
            <a:extLst>
              <a:ext uri="{FF2B5EF4-FFF2-40B4-BE49-F238E27FC236}">
                <a16:creationId xmlns:a16="http://schemas.microsoft.com/office/drawing/2014/main" id="{9C8C118A-19FA-4292-AABC-53D3C3494441}"/>
              </a:ext>
            </a:extLst>
          </p:cNvPr>
          <p:cNvSpPr/>
          <p:nvPr/>
        </p:nvSpPr>
        <p:spPr bwMode="auto">
          <a:xfrm>
            <a:off x="2329021" y="3788539"/>
            <a:ext cx="965842" cy="120913"/>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6" name="Rectangle 15">
            <a:extLst>
              <a:ext uri="{FF2B5EF4-FFF2-40B4-BE49-F238E27FC236}">
                <a16:creationId xmlns:a16="http://schemas.microsoft.com/office/drawing/2014/main" id="{ED0550AF-2712-4557-B542-C77A4B4EF9D1}"/>
              </a:ext>
            </a:extLst>
          </p:cNvPr>
          <p:cNvSpPr/>
          <p:nvPr/>
        </p:nvSpPr>
        <p:spPr bwMode="auto">
          <a:xfrm>
            <a:off x="2746571" y="4022739"/>
            <a:ext cx="1334221" cy="113289"/>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7" name="Rectangle 16">
            <a:extLst>
              <a:ext uri="{FF2B5EF4-FFF2-40B4-BE49-F238E27FC236}">
                <a16:creationId xmlns:a16="http://schemas.microsoft.com/office/drawing/2014/main" id="{A2961029-9504-4283-B32B-39C82033F80B}"/>
              </a:ext>
            </a:extLst>
          </p:cNvPr>
          <p:cNvSpPr/>
          <p:nvPr/>
        </p:nvSpPr>
        <p:spPr bwMode="auto">
          <a:xfrm>
            <a:off x="2329021" y="4412548"/>
            <a:ext cx="667110" cy="113289"/>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8" name="Rectangle 17">
            <a:extLst>
              <a:ext uri="{FF2B5EF4-FFF2-40B4-BE49-F238E27FC236}">
                <a16:creationId xmlns:a16="http://schemas.microsoft.com/office/drawing/2014/main" id="{7A4A63C4-FB07-4A71-A20C-5AA11E15902D}"/>
              </a:ext>
            </a:extLst>
          </p:cNvPr>
          <p:cNvSpPr/>
          <p:nvPr/>
        </p:nvSpPr>
        <p:spPr bwMode="auto">
          <a:xfrm>
            <a:off x="3531148" y="4347556"/>
            <a:ext cx="667109" cy="113289"/>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19" name="Rectangle 18">
            <a:extLst>
              <a:ext uri="{FF2B5EF4-FFF2-40B4-BE49-F238E27FC236}">
                <a16:creationId xmlns:a16="http://schemas.microsoft.com/office/drawing/2014/main" id="{B16B88AB-6661-4E8C-AA75-6F44BF5FA151}"/>
              </a:ext>
            </a:extLst>
          </p:cNvPr>
          <p:cNvSpPr/>
          <p:nvPr/>
        </p:nvSpPr>
        <p:spPr bwMode="auto">
          <a:xfrm>
            <a:off x="2226493" y="5298227"/>
            <a:ext cx="1971764" cy="113289"/>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20" name="Rectangle 19">
            <a:extLst>
              <a:ext uri="{FF2B5EF4-FFF2-40B4-BE49-F238E27FC236}">
                <a16:creationId xmlns:a16="http://schemas.microsoft.com/office/drawing/2014/main" id="{8CDDB6E5-E236-43FD-92B5-FE21E2243739}"/>
              </a:ext>
            </a:extLst>
          </p:cNvPr>
          <p:cNvSpPr/>
          <p:nvPr/>
        </p:nvSpPr>
        <p:spPr bwMode="auto">
          <a:xfrm>
            <a:off x="3393104" y="2979643"/>
            <a:ext cx="797596" cy="113289"/>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21" name="Rectangle 20">
            <a:extLst>
              <a:ext uri="{FF2B5EF4-FFF2-40B4-BE49-F238E27FC236}">
                <a16:creationId xmlns:a16="http://schemas.microsoft.com/office/drawing/2014/main" id="{DDD7F55F-3273-4B92-9DBD-6EADDEB3E953}"/>
              </a:ext>
            </a:extLst>
          </p:cNvPr>
          <p:cNvSpPr/>
          <p:nvPr/>
        </p:nvSpPr>
        <p:spPr bwMode="auto">
          <a:xfrm>
            <a:off x="2229343" y="3055932"/>
            <a:ext cx="891707" cy="113289"/>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Tree>
    <p:extLst>
      <p:ext uri="{BB962C8B-B14F-4D97-AF65-F5344CB8AC3E}">
        <p14:creationId xmlns:p14="http://schemas.microsoft.com/office/powerpoint/2010/main" val="41634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2EE4-2AF7-415D-B3FE-DE75F937C524}"/>
              </a:ext>
            </a:extLst>
          </p:cNvPr>
          <p:cNvSpPr>
            <a:spLocks noGrp="1"/>
          </p:cNvSpPr>
          <p:nvPr>
            <p:ph type="title"/>
          </p:nvPr>
        </p:nvSpPr>
        <p:spPr/>
        <p:txBody>
          <a:bodyPr>
            <a:normAutofit fontScale="90000"/>
          </a:bodyPr>
          <a:lstStyle/>
          <a:p>
            <a:r>
              <a:rPr lang="en-US" dirty="0"/>
              <a:t>Experiments: SIGPLAN Empirical Evaluation Checklist</a:t>
            </a:r>
          </a:p>
        </p:txBody>
      </p:sp>
      <p:sp>
        <p:nvSpPr>
          <p:cNvPr id="3" name="Content Placeholder 2">
            <a:extLst>
              <a:ext uri="{FF2B5EF4-FFF2-40B4-BE49-F238E27FC236}">
                <a16:creationId xmlns:a16="http://schemas.microsoft.com/office/drawing/2014/main" id="{C994A805-E437-48D0-BDCB-B0C6663F884B}"/>
              </a:ext>
            </a:extLst>
          </p:cNvPr>
          <p:cNvSpPr>
            <a:spLocks noGrp="1"/>
          </p:cNvSpPr>
          <p:nvPr>
            <p:ph idx="1"/>
          </p:nvPr>
        </p:nvSpPr>
        <p:spPr>
          <a:xfrm>
            <a:off x="504090" y="1311021"/>
            <a:ext cx="8229600" cy="5394579"/>
          </a:xfrm>
          <a:ln>
            <a:noFill/>
          </a:ln>
        </p:spPr>
        <p:txBody>
          <a:bodyPr>
            <a:normAutofit/>
          </a:bodyPr>
          <a:lstStyle/>
          <a:p>
            <a:pPr marL="0" indent="0">
              <a:buNone/>
            </a:pPr>
            <a:r>
              <a:rPr lang="en-US" sz="2000" dirty="0"/>
              <a:t>“This checklist is organized into seven </a:t>
            </a:r>
            <a:r>
              <a:rPr lang="en-US" sz="2000" i="1" dirty="0"/>
              <a:t>categories</a:t>
            </a:r>
            <a:r>
              <a:rPr lang="en-US" sz="2000" dirty="0"/>
              <a:t>, each with associated </a:t>
            </a:r>
            <a:r>
              <a:rPr lang="en-US" sz="2000" i="1" dirty="0"/>
              <a:t>examples</a:t>
            </a:r>
            <a:r>
              <a:rPr lang="en-US" sz="2000" dirty="0"/>
              <a:t> for illustration. Categories are meant to be comprehensive, applying to the breadth of possible empirical evaluations. Examples in each category highlight specific, important areas in which best practice was frequently not followed. These are meant to be useful and illustrative, but they are neither comprehensive nor applicable to every evaluation.</a:t>
            </a:r>
          </a:p>
          <a:p>
            <a:pPr marL="0" indent="0">
              <a:buNone/>
            </a:pPr>
            <a:endParaRPr lang="en-US" sz="2000" dirty="0"/>
          </a:p>
          <a:p>
            <a:pPr marL="0" indent="0">
              <a:buNone/>
            </a:pPr>
            <a:r>
              <a:rPr lang="en-US" sz="2000" dirty="0"/>
              <a:t>  The goal of the checklist is to help authors produce stronger scholarship, and to help reviewers evaluate such scholarship more consistently. Importantly, the checklist is meant to support informed judgment, not supplant it. The committee’s hope is that this checklist can put all members of the community literally on the same page.”</a:t>
            </a:r>
          </a:p>
          <a:p>
            <a:pPr marL="0" indent="0">
              <a:buNone/>
            </a:pPr>
            <a:endParaRPr lang="en-US" sz="2000" dirty="0"/>
          </a:p>
          <a:p>
            <a:r>
              <a:rPr lang="en-US" sz="2000" dirty="0">
                <a:hlinkClick r:id="rId2"/>
              </a:rPr>
              <a:t>Webpage</a:t>
            </a:r>
            <a:endParaRPr lang="en-US" sz="2000" dirty="0"/>
          </a:p>
          <a:p>
            <a:r>
              <a:rPr lang="en-US" sz="2000" dirty="0">
                <a:hlinkClick r:id="rId3"/>
              </a:rPr>
              <a:t>PDF</a:t>
            </a:r>
            <a:endParaRPr lang="en-US" sz="2000" dirty="0"/>
          </a:p>
        </p:txBody>
      </p:sp>
      <p:sp>
        <p:nvSpPr>
          <p:cNvPr id="4" name="Slide Number Placeholder 3">
            <a:extLst>
              <a:ext uri="{FF2B5EF4-FFF2-40B4-BE49-F238E27FC236}">
                <a16:creationId xmlns:a16="http://schemas.microsoft.com/office/drawing/2014/main" id="{657CCC63-0C50-4BAA-81FA-77566900D1AF}"/>
              </a:ext>
            </a:extLst>
          </p:cNvPr>
          <p:cNvSpPr>
            <a:spLocks noGrp="1"/>
          </p:cNvSpPr>
          <p:nvPr>
            <p:ph type="sldNum" sz="quarter" idx="12"/>
          </p:nvPr>
        </p:nvSpPr>
        <p:spPr/>
        <p:txBody>
          <a:bodyPr/>
          <a:lstStyle/>
          <a:p>
            <a:fld id="{60AD1266-7CE3-2146-B859-359ABF1E0203}" type="slidenum">
              <a:rPr lang="en-US" smtClean="0"/>
              <a:t>45</a:t>
            </a:fld>
            <a:endParaRPr lang="en-US"/>
          </a:p>
        </p:txBody>
      </p:sp>
    </p:spTree>
    <p:extLst>
      <p:ext uri="{BB962C8B-B14F-4D97-AF65-F5344CB8AC3E}">
        <p14:creationId xmlns:p14="http://schemas.microsoft.com/office/powerpoint/2010/main" val="2781343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1143-334F-4B00-9E11-1128DF858B99}"/>
              </a:ext>
            </a:extLst>
          </p:cNvPr>
          <p:cNvSpPr>
            <a:spLocks noGrp="1"/>
          </p:cNvSpPr>
          <p:nvPr>
            <p:ph type="title"/>
          </p:nvPr>
        </p:nvSpPr>
        <p:spPr/>
        <p:txBody>
          <a:bodyPr>
            <a:normAutofit fontScale="90000"/>
          </a:bodyPr>
          <a:lstStyle/>
          <a:p>
            <a:r>
              <a:rPr lang="en-US" dirty="0"/>
              <a:t>Limitations/Threats to Validity</a:t>
            </a:r>
            <a:br>
              <a:rPr lang="en-US" dirty="0"/>
            </a:br>
            <a:r>
              <a:rPr lang="en-US" dirty="0"/>
              <a:t>[Software-Engineering papers]</a:t>
            </a:r>
          </a:p>
        </p:txBody>
      </p:sp>
      <p:sp>
        <p:nvSpPr>
          <p:cNvPr id="3" name="Content Placeholder 2">
            <a:extLst>
              <a:ext uri="{FF2B5EF4-FFF2-40B4-BE49-F238E27FC236}">
                <a16:creationId xmlns:a16="http://schemas.microsoft.com/office/drawing/2014/main" id="{C5234FBA-76BD-45D4-A49D-98A8F4CAAB6E}"/>
              </a:ext>
            </a:extLst>
          </p:cNvPr>
          <p:cNvSpPr>
            <a:spLocks noGrp="1"/>
          </p:cNvSpPr>
          <p:nvPr>
            <p:ph idx="1"/>
          </p:nvPr>
        </p:nvSpPr>
        <p:spPr>
          <a:xfrm>
            <a:off x="457199" y="1295400"/>
            <a:ext cx="8445731" cy="5287962"/>
          </a:xfrm>
        </p:spPr>
        <p:txBody>
          <a:bodyPr>
            <a:normAutofit fontScale="92500"/>
          </a:bodyPr>
          <a:lstStyle/>
          <a:p>
            <a:r>
              <a:rPr lang="en-US" dirty="0"/>
              <a:t>Construct validity</a:t>
            </a:r>
          </a:p>
          <a:p>
            <a:pPr lvl="1"/>
            <a:r>
              <a:rPr lang="en-US" dirty="0"/>
              <a:t>Are the parameters studied in the experiments relevant to the research questions posed?</a:t>
            </a:r>
          </a:p>
          <a:p>
            <a:pPr lvl="1"/>
            <a:endParaRPr lang="en-US" dirty="0"/>
          </a:p>
          <a:p>
            <a:r>
              <a:rPr lang="en-US" dirty="0"/>
              <a:t>Internal validity</a:t>
            </a:r>
          </a:p>
          <a:p>
            <a:pPr lvl="1"/>
            <a:r>
              <a:rPr lang="en-US" dirty="0"/>
              <a:t>Is there selection bias in the examples chosen for study?</a:t>
            </a:r>
          </a:p>
          <a:p>
            <a:pPr lvl="1"/>
            <a:endParaRPr lang="en-US" dirty="0"/>
          </a:p>
          <a:p>
            <a:r>
              <a:rPr lang="en-US" dirty="0"/>
              <a:t>External validity</a:t>
            </a:r>
          </a:p>
          <a:p>
            <a:pPr lvl="1"/>
            <a:r>
              <a:rPr lang="en-US" dirty="0"/>
              <a:t>Do the conclusions hold in other scenarios</a:t>
            </a:r>
          </a:p>
          <a:p>
            <a:pPr lvl="1"/>
            <a:endParaRPr lang="en-US" dirty="0"/>
          </a:p>
          <a:p>
            <a:r>
              <a:rPr lang="en-US" dirty="0"/>
              <a:t>Ideally: explain how you addressed or controlled for these issues</a:t>
            </a:r>
          </a:p>
        </p:txBody>
      </p:sp>
      <p:sp>
        <p:nvSpPr>
          <p:cNvPr id="4" name="Slide Number Placeholder 3">
            <a:extLst>
              <a:ext uri="{FF2B5EF4-FFF2-40B4-BE49-F238E27FC236}">
                <a16:creationId xmlns:a16="http://schemas.microsoft.com/office/drawing/2014/main" id="{539C2EBC-45BD-42F3-8BD5-E3FF3FF3DB3D}"/>
              </a:ext>
            </a:extLst>
          </p:cNvPr>
          <p:cNvSpPr>
            <a:spLocks noGrp="1"/>
          </p:cNvSpPr>
          <p:nvPr>
            <p:ph type="sldNum" sz="quarter" idx="12"/>
          </p:nvPr>
        </p:nvSpPr>
        <p:spPr/>
        <p:txBody>
          <a:bodyPr/>
          <a:lstStyle/>
          <a:p>
            <a:fld id="{60AD1266-7CE3-2146-B859-359ABF1E0203}" type="slidenum">
              <a:rPr lang="en-US" smtClean="0"/>
              <a:t>46</a:t>
            </a:fld>
            <a:endParaRPr lang="en-US"/>
          </a:p>
        </p:txBody>
      </p:sp>
      <p:sp>
        <p:nvSpPr>
          <p:cNvPr id="5" name="Rectangle 4">
            <a:extLst>
              <a:ext uri="{FF2B5EF4-FFF2-40B4-BE49-F238E27FC236}">
                <a16:creationId xmlns:a16="http://schemas.microsoft.com/office/drawing/2014/main" id="{DE49C047-E135-4889-AC51-AAD5C7E92A2D}"/>
              </a:ext>
            </a:extLst>
          </p:cNvPr>
          <p:cNvSpPr/>
          <p:nvPr/>
        </p:nvSpPr>
        <p:spPr bwMode="auto">
          <a:xfrm>
            <a:off x="778374" y="5448615"/>
            <a:ext cx="7715722" cy="952185"/>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800" b="1">
              <a:solidFill>
                <a:schemeClr val="bg2"/>
              </a:solidFill>
              <a:latin typeface="Arial" charset="0"/>
            </a:endParaRPr>
          </a:p>
        </p:txBody>
      </p:sp>
    </p:spTree>
    <p:extLst>
      <p:ext uri="{BB962C8B-B14F-4D97-AF65-F5344CB8AC3E}">
        <p14:creationId xmlns:p14="http://schemas.microsoft.com/office/powerpoint/2010/main" val="3717826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BD36-C9C8-4E17-86D0-1A8E352F8526}"/>
              </a:ext>
            </a:extLst>
          </p:cNvPr>
          <p:cNvSpPr>
            <a:spLocks noGrp="1"/>
          </p:cNvSpPr>
          <p:nvPr>
            <p:ph type="title"/>
          </p:nvPr>
        </p:nvSpPr>
        <p:spPr/>
        <p:txBody>
          <a:bodyPr/>
          <a:lstStyle/>
          <a:p>
            <a:r>
              <a:rPr lang="en-US" dirty="0"/>
              <a:t>Example</a:t>
            </a:r>
          </a:p>
        </p:txBody>
      </p:sp>
      <p:sp>
        <p:nvSpPr>
          <p:cNvPr id="3" name="Slide Number Placeholder 2">
            <a:extLst>
              <a:ext uri="{FF2B5EF4-FFF2-40B4-BE49-F238E27FC236}">
                <a16:creationId xmlns:a16="http://schemas.microsoft.com/office/drawing/2014/main" id="{90605EAE-0973-44AF-AF79-FE3CE822750F}"/>
              </a:ext>
            </a:extLst>
          </p:cNvPr>
          <p:cNvSpPr>
            <a:spLocks noGrp="1"/>
          </p:cNvSpPr>
          <p:nvPr>
            <p:ph type="sldNum" sz="quarter" idx="12"/>
          </p:nvPr>
        </p:nvSpPr>
        <p:spPr/>
        <p:txBody>
          <a:bodyPr/>
          <a:lstStyle/>
          <a:p>
            <a:fld id="{60AD1266-7CE3-2146-B859-359ABF1E0203}" type="slidenum">
              <a:rPr lang="en-US" smtClean="0"/>
              <a:t>47</a:t>
            </a:fld>
            <a:endParaRPr lang="en-US"/>
          </a:p>
        </p:txBody>
      </p:sp>
      <p:grpSp>
        <p:nvGrpSpPr>
          <p:cNvPr id="10" name="Group 9">
            <a:extLst>
              <a:ext uri="{FF2B5EF4-FFF2-40B4-BE49-F238E27FC236}">
                <a16:creationId xmlns:a16="http://schemas.microsoft.com/office/drawing/2014/main" id="{F7BA8C9C-3E98-472A-B18A-553FBFB5EB42}"/>
              </a:ext>
            </a:extLst>
          </p:cNvPr>
          <p:cNvGrpSpPr/>
          <p:nvPr/>
        </p:nvGrpSpPr>
        <p:grpSpPr>
          <a:xfrm>
            <a:off x="457200" y="1646307"/>
            <a:ext cx="3915298" cy="3728099"/>
            <a:chOff x="177626" y="1646307"/>
            <a:chExt cx="3915298" cy="3728099"/>
          </a:xfrm>
        </p:grpSpPr>
        <p:pic>
          <p:nvPicPr>
            <p:cNvPr id="5" name="Picture 4">
              <a:extLst>
                <a:ext uri="{FF2B5EF4-FFF2-40B4-BE49-F238E27FC236}">
                  <a16:creationId xmlns:a16="http://schemas.microsoft.com/office/drawing/2014/main" id="{8C8CDF0E-4A92-4800-94F6-5565BBA0D59D}"/>
                </a:ext>
              </a:extLst>
            </p:cNvPr>
            <p:cNvPicPr>
              <a:picLocks noChangeAspect="1"/>
            </p:cNvPicPr>
            <p:nvPr/>
          </p:nvPicPr>
          <p:blipFill>
            <a:blip r:embed="rId2"/>
            <a:stretch>
              <a:fillRect/>
            </a:stretch>
          </p:blipFill>
          <p:spPr>
            <a:xfrm>
              <a:off x="187674" y="1646307"/>
              <a:ext cx="3905250" cy="1495425"/>
            </a:xfrm>
            <a:prstGeom prst="rect">
              <a:avLst/>
            </a:prstGeom>
          </p:spPr>
        </p:pic>
        <p:pic>
          <p:nvPicPr>
            <p:cNvPr id="7" name="Picture 6">
              <a:extLst>
                <a:ext uri="{FF2B5EF4-FFF2-40B4-BE49-F238E27FC236}">
                  <a16:creationId xmlns:a16="http://schemas.microsoft.com/office/drawing/2014/main" id="{D2DB0E30-9DC4-4BC9-B01E-BB2112411BD6}"/>
                </a:ext>
              </a:extLst>
            </p:cNvPr>
            <p:cNvPicPr>
              <a:picLocks noChangeAspect="1"/>
            </p:cNvPicPr>
            <p:nvPr/>
          </p:nvPicPr>
          <p:blipFill>
            <a:blip r:embed="rId3"/>
            <a:stretch>
              <a:fillRect/>
            </a:stretch>
          </p:blipFill>
          <p:spPr>
            <a:xfrm>
              <a:off x="177626" y="3107456"/>
              <a:ext cx="3905250" cy="2266950"/>
            </a:xfrm>
            <a:prstGeom prst="rect">
              <a:avLst/>
            </a:prstGeom>
          </p:spPr>
        </p:pic>
      </p:grpSp>
      <p:pic>
        <p:nvPicPr>
          <p:cNvPr id="9" name="Picture 8">
            <a:extLst>
              <a:ext uri="{FF2B5EF4-FFF2-40B4-BE49-F238E27FC236}">
                <a16:creationId xmlns:a16="http://schemas.microsoft.com/office/drawing/2014/main" id="{BB7EC6E8-B434-43CA-A47D-E2F1A71BACAB}"/>
              </a:ext>
            </a:extLst>
          </p:cNvPr>
          <p:cNvPicPr>
            <a:picLocks noChangeAspect="1"/>
          </p:cNvPicPr>
          <p:nvPr/>
        </p:nvPicPr>
        <p:blipFill>
          <a:blip r:embed="rId4"/>
          <a:stretch>
            <a:fillRect/>
          </a:stretch>
        </p:blipFill>
        <p:spPr>
          <a:xfrm>
            <a:off x="4734814" y="1276350"/>
            <a:ext cx="3914775" cy="5429250"/>
          </a:xfrm>
          <a:prstGeom prst="rect">
            <a:avLst/>
          </a:prstGeom>
        </p:spPr>
      </p:pic>
      <p:sp>
        <p:nvSpPr>
          <p:cNvPr id="11" name="Rectangle 10">
            <a:extLst>
              <a:ext uri="{FF2B5EF4-FFF2-40B4-BE49-F238E27FC236}">
                <a16:creationId xmlns:a16="http://schemas.microsoft.com/office/drawing/2014/main" id="{39637D59-E293-4A9C-95D0-744D7BF68CDF}"/>
              </a:ext>
            </a:extLst>
          </p:cNvPr>
          <p:cNvSpPr/>
          <p:nvPr/>
        </p:nvSpPr>
        <p:spPr bwMode="auto">
          <a:xfrm>
            <a:off x="442086" y="2055409"/>
            <a:ext cx="3930412" cy="1927143"/>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800" b="1">
              <a:solidFill>
                <a:schemeClr val="bg2"/>
              </a:solidFill>
              <a:latin typeface="Arial" charset="0"/>
            </a:endParaRPr>
          </a:p>
        </p:txBody>
      </p:sp>
      <p:sp>
        <p:nvSpPr>
          <p:cNvPr id="12" name="Rectangle 11">
            <a:extLst>
              <a:ext uri="{FF2B5EF4-FFF2-40B4-BE49-F238E27FC236}">
                <a16:creationId xmlns:a16="http://schemas.microsoft.com/office/drawing/2014/main" id="{B607F6F1-2616-4FE8-B8A0-DEE9C31F44B7}"/>
              </a:ext>
            </a:extLst>
          </p:cNvPr>
          <p:cNvSpPr/>
          <p:nvPr/>
        </p:nvSpPr>
        <p:spPr bwMode="auto">
          <a:xfrm>
            <a:off x="431996" y="4331333"/>
            <a:ext cx="3930412" cy="1043073"/>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800" b="1">
              <a:solidFill>
                <a:schemeClr val="bg2"/>
              </a:solidFill>
              <a:latin typeface="Arial" charset="0"/>
            </a:endParaRPr>
          </a:p>
        </p:txBody>
      </p:sp>
      <p:sp>
        <p:nvSpPr>
          <p:cNvPr id="13" name="Rectangle 12">
            <a:extLst>
              <a:ext uri="{FF2B5EF4-FFF2-40B4-BE49-F238E27FC236}">
                <a16:creationId xmlns:a16="http://schemas.microsoft.com/office/drawing/2014/main" id="{8E4E21E1-FEBF-447E-A2D0-EBFA4DC7D8BC}"/>
              </a:ext>
            </a:extLst>
          </p:cNvPr>
          <p:cNvSpPr/>
          <p:nvPr/>
        </p:nvSpPr>
        <p:spPr bwMode="auto">
          <a:xfrm>
            <a:off x="4734814" y="1276350"/>
            <a:ext cx="3930412" cy="105121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800" b="1">
              <a:solidFill>
                <a:schemeClr val="bg2"/>
              </a:solidFill>
              <a:latin typeface="Arial" charset="0"/>
            </a:endParaRPr>
          </a:p>
        </p:txBody>
      </p:sp>
      <p:sp>
        <p:nvSpPr>
          <p:cNvPr id="14" name="Rectangle 13">
            <a:extLst>
              <a:ext uri="{FF2B5EF4-FFF2-40B4-BE49-F238E27FC236}">
                <a16:creationId xmlns:a16="http://schemas.microsoft.com/office/drawing/2014/main" id="{CAFBFA15-825B-4A3D-8677-BF916D82E6E3}"/>
              </a:ext>
            </a:extLst>
          </p:cNvPr>
          <p:cNvSpPr/>
          <p:nvPr/>
        </p:nvSpPr>
        <p:spPr bwMode="auto">
          <a:xfrm>
            <a:off x="4719177" y="3555265"/>
            <a:ext cx="3930412" cy="226695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800" b="1">
              <a:solidFill>
                <a:schemeClr val="bg2"/>
              </a:solidFill>
              <a:latin typeface="Arial" charset="0"/>
            </a:endParaRPr>
          </a:p>
        </p:txBody>
      </p:sp>
    </p:spTree>
    <p:extLst>
      <p:ext uri="{BB962C8B-B14F-4D97-AF65-F5344CB8AC3E}">
        <p14:creationId xmlns:p14="http://schemas.microsoft.com/office/powerpoint/2010/main" val="3860171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E9F9-294B-4B70-9308-942BFA7BD4C0}"/>
              </a:ext>
            </a:extLst>
          </p:cNvPr>
          <p:cNvSpPr>
            <a:spLocks noGrp="1"/>
          </p:cNvSpPr>
          <p:nvPr>
            <p:ph type="title"/>
          </p:nvPr>
        </p:nvSpPr>
        <p:spPr/>
        <p:txBody>
          <a:bodyPr>
            <a:normAutofit/>
          </a:bodyPr>
          <a:lstStyle/>
          <a:p>
            <a:r>
              <a:rPr lang="en-US" sz="3200" dirty="0"/>
              <a:t>Related Work</a:t>
            </a:r>
          </a:p>
        </p:txBody>
      </p:sp>
      <p:sp>
        <p:nvSpPr>
          <p:cNvPr id="3" name="Content Placeholder 2">
            <a:extLst>
              <a:ext uri="{FF2B5EF4-FFF2-40B4-BE49-F238E27FC236}">
                <a16:creationId xmlns:a16="http://schemas.microsoft.com/office/drawing/2014/main" id="{5FB37105-59E7-4ADD-A5CE-71F14CE62C8D}"/>
              </a:ext>
            </a:extLst>
          </p:cNvPr>
          <p:cNvSpPr>
            <a:spLocks noGrp="1"/>
          </p:cNvSpPr>
          <p:nvPr>
            <p:ph idx="1"/>
          </p:nvPr>
        </p:nvSpPr>
        <p:spPr/>
        <p:txBody>
          <a:bodyPr/>
          <a:lstStyle/>
          <a:p>
            <a:r>
              <a:rPr lang="en-US" dirty="0"/>
              <a:t>Don’t just list related papers</a:t>
            </a:r>
          </a:p>
          <a:p>
            <a:pPr lvl="1"/>
            <a:r>
              <a:rPr lang="en-US" dirty="0"/>
              <a:t>Honest comparison: what is the delta?</a:t>
            </a:r>
          </a:p>
          <a:p>
            <a:r>
              <a:rPr lang="en-US" dirty="0"/>
              <a:t>Be generous with credit</a:t>
            </a:r>
          </a:p>
          <a:p>
            <a:endParaRPr lang="en-US" dirty="0"/>
          </a:p>
          <a:p>
            <a:pPr marL="0" indent="0">
              <a:buNone/>
            </a:pPr>
            <a:r>
              <a:rPr lang="en-US" dirty="0"/>
              <a:t>Complimentary + complementary</a:t>
            </a:r>
          </a:p>
        </p:txBody>
      </p:sp>
      <p:sp>
        <p:nvSpPr>
          <p:cNvPr id="4" name="Slide Number Placeholder 3">
            <a:extLst>
              <a:ext uri="{FF2B5EF4-FFF2-40B4-BE49-F238E27FC236}">
                <a16:creationId xmlns:a16="http://schemas.microsoft.com/office/drawing/2014/main" id="{DC556EDF-6CB5-43F3-9B8D-0BBFA52EFA3F}"/>
              </a:ext>
            </a:extLst>
          </p:cNvPr>
          <p:cNvSpPr>
            <a:spLocks noGrp="1"/>
          </p:cNvSpPr>
          <p:nvPr>
            <p:ph type="sldNum" sz="quarter" idx="12"/>
          </p:nvPr>
        </p:nvSpPr>
        <p:spPr/>
        <p:txBody>
          <a:bodyPr/>
          <a:lstStyle/>
          <a:p>
            <a:fld id="{60AD1266-7CE3-2146-B859-359ABF1E0203}" type="slidenum">
              <a:rPr lang="en-US" smtClean="0"/>
              <a:t>48</a:t>
            </a:fld>
            <a:endParaRPr lang="en-US"/>
          </a:p>
        </p:txBody>
      </p:sp>
    </p:spTree>
    <p:extLst>
      <p:ext uri="{BB962C8B-B14F-4D97-AF65-F5344CB8AC3E}">
        <p14:creationId xmlns:p14="http://schemas.microsoft.com/office/powerpoint/2010/main" val="4034284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78F4-74F0-475C-965F-59E05B55E614}"/>
              </a:ext>
            </a:extLst>
          </p:cNvPr>
          <p:cNvSpPr>
            <a:spLocks noGrp="1"/>
          </p:cNvSpPr>
          <p:nvPr>
            <p:ph type="title"/>
          </p:nvPr>
        </p:nvSpPr>
        <p:spPr/>
        <p:txBody>
          <a:bodyPr/>
          <a:lstStyle/>
          <a:p>
            <a:r>
              <a:rPr lang="en-US" dirty="0"/>
              <a:t>Related Work</a:t>
            </a:r>
          </a:p>
        </p:txBody>
      </p:sp>
      <p:sp>
        <p:nvSpPr>
          <p:cNvPr id="3" name="Slide Number Placeholder 2">
            <a:extLst>
              <a:ext uri="{FF2B5EF4-FFF2-40B4-BE49-F238E27FC236}">
                <a16:creationId xmlns:a16="http://schemas.microsoft.com/office/drawing/2014/main" id="{E2E403F3-491F-4CA3-8AC5-8969E0AE489C}"/>
              </a:ext>
            </a:extLst>
          </p:cNvPr>
          <p:cNvSpPr>
            <a:spLocks noGrp="1"/>
          </p:cNvSpPr>
          <p:nvPr>
            <p:ph type="sldNum" sz="quarter" idx="12"/>
          </p:nvPr>
        </p:nvSpPr>
        <p:spPr/>
        <p:txBody>
          <a:bodyPr/>
          <a:lstStyle/>
          <a:p>
            <a:fld id="{60AD1266-7CE3-2146-B859-359ABF1E0203}" type="slidenum">
              <a:rPr lang="en-US" smtClean="0"/>
              <a:t>49</a:t>
            </a:fld>
            <a:endParaRPr lang="en-US"/>
          </a:p>
        </p:txBody>
      </p:sp>
      <p:grpSp>
        <p:nvGrpSpPr>
          <p:cNvPr id="8" name="Group 7">
            <a:extLst>
              <a:ext uri="{FF2B5EF4-FFF2-40B4-BE49-F238E27FC236}">
                <a16:creationId xmlns:a16="http://schemas.microsoft.com/office/drawing/2014/main" id="{21B4E856-1CAF-454E-A806-6E073C47A1FD}"/>
              </a:ext>
            </a:extLst>
          </p:cNvPr>
          <p:cNvGrpSpPr/>
          <p:nvPr/>
        </p:nvGrpSpPr>
        <p:grpSpPr>
          <a:xfrm>
            <a:off x="2103592" y="785264"/>
            <a:ext cx="4933950" cy="6037965"/>
            <a:chOff x="2103592" y="785264"/>
            <a:chExt cx="4933950" cy="6037965"/>
          </a:xfrm>
        </p:grpSpPr>
        <p:pic>
          <p:nvPicPr>
            <p:cNvPr id="5" name="Picture 4">
              <a:extLst>
                <a:ext uri="{FF2B5EF4-FFF2-40B4-BE49-F238E27FC236}">
                  <a16:creationId xmlns:a16="http://schemas.microsoft.com/office/drawing/2014/main" id="{4A36739A-F492-41D9-AF24-64BFA1DFF6EB}"/>
                </a:ext>
              </a:extLst>
            </p:cNvPr>
            <p:cNvPicPr>
              <a:picLocks noChangeAspect="1"/>
            </p:cNvPicPr>
            <p:nvPr/>
          </p:nvPicPr>
          <p:blipFill>
            <a:blip r:embed="rId2"/>
            <a:stretch>
              <a:fillRect/>
            </a:stretch>
          </p:blipFill>
          <p:spPr>
            <a:xfrm>
              <a:off x="2114550" y="785264"/>
              <a:ext cx="4914900" cy="5562600"/>
            </a:xfrm>
            <a:prstGeom prst="rect">
              <a:avLst/>
            </a:prstGeom>
          </p:spPr>
        </p:pic>
        <p:pic>
          <p:nvPicPr>
            <p:cNvPr id="7" name="Picture 6">
              <a:extLst>
                <a:ext uri="{FF2B5EF4-FFF2-40B4-BE49-F238E27FC236}">
                  <a16:creationId xmlns:a16="http://schemas.microsoft.com/office/drawing/2014/main" id="{6E015724-50B2-46B1-85EC-FD7B1F2E2828}"/>
                </a:ext>
              </a:extLst>
            </p:cNvPr>
            <p:cNvPicPr>
              <a:picLocks noChangeAspect="1"/>
            </p:cNvPicPr>
            <p:nvPr/>
          </p:nvPicPr>
          <p:blipFill>
            <a:blip r:embed="rId3"/>
            <a:stretch>
              <a:fillRect/>
            </a:stretch>
          </p:blipFill>
          <p:spPr>
            <a:xfrm>
              <a:off x="2103592" y="6299354"/>
              <a:ext cx="4933950" cy="523875"/>
            </a:xfrm>
            <a:prstGeom prst="rect">
              <a:avLst/>
            </a:prstGeom>
          </p:spPr>
        </p:pic>
      </p:grpSp>
      <p:sp>
        <p:nvSpPr>
          <p:cNvPr id="9" name="Rectangle 8">
            <a:extLst>
              <a:ext uri="{FF2B5EF4-FFF2-40B4-BE49-F238E27FC236}">
                <a16:creationId xmlns:a16="http://schemas.microsoft.com/office/drawing/2014/main" id="{5483B7C4-D537-4FB4-9DCF-79C13D56091C}"/>
              </a:ext>
            </a:extLst>
          </p:cNvPr>
          <p:cNvSpPr/>
          <p:nvPr/>
        </p:nvSpPr>
        <p:spPr bwMode="auto">
          <a:xfrm>
            <a:off x="2103592" y="3454816"/>
            <a:ext cx="4933950" cy="101954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0" name="Rectangle 9">
            <a:extLst>
              <a:ext uri="{FF2B5EF4-FFF2-40B4-BE49-F238E27FC236}">
                <a16:creationId xmlns:a16="http://schemas.microsoft.com/office/drawing/2014/main" id="{B4DF1A6E-7CD1-4D64-B4E9-2FF576108B3C}"/>
              </a:ext>
            </a:extLst>
          </p:cNvPr>
          <p:cNvSpPr/>
          <p:nvPr/>
        </p:nvSpPr>
        <p:spPr bwMode="auto">
          <a:xfrm>
            <a:off x="2103057" y="1103706"/>
            <a:ext cx="4933950" cy="135988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1" name="Rectangle 10">
            <a:extLst>
              <a:ext uri="{FF2B5EF4-FFF2-40B4-BE49-F238E27FC236}">
                <a16:creationId xmlns:a16="http://schemas.microsoft.com/office/drawing/2014/main" id="{3091483D-CA32-4CCC-AC30-2C9CDDC3F81C}"/>
              </a:ext>
            </a:extLst>
          </p:cNvPr>
          <p:cNvSpPr/>
          <p:nvPr/>
        </p:nvSpPr>
        <p:spPr bwMode="auto">
          <a:xfrm>
            <a:off x="2104317" y="2638097"/>
            <a:ext cx="4933950" cy="816719"/>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2" name="TextBox 11">
            <a:extLst>
              <a:ext uri="{FF2B5EF4-FFF2-40B4-BE49-F238E27FC236}">
                <a16:creationId xmlns:a16="http://schemas.microsoft.com/office/drawing/2014/main" id="{7E6BD952-C4E3-4189-A723-7B0D110A43AE}"/>
              </a:ext>
            </a:extLst>
          </p:cNvPr>
          <p:cNvSpPr txBox="1"/>
          <p:nvPr/>
        </p:nvSpPr>
        <p:spPr>
          <a:xfrm>
            <a:off x="479009" y="1611451"/>
            <a:ext cx="889988" cy="338554"/>
          </a:xfrm>
          <a:prstGeom prst="rect">
            <a:avLst/>
          </a:prstGeom>
          <a:solidFill>
            <a:schemeClr val="bg1"/>
          </a:solidFill>
          <a:ln w="25400">
            <a:solidFill>
              <a:srgbClr val="C00000"/>
            </a:solidFill>
          </a:ln>
        </p:spPr>
        <p:txBody>
          <a:bodyPr wrap="none" rtlCol="0">
            <a:spAutoFit/>
          </a:bodyPr>
          <a:lstStyle/>
          <a:p>
            <a:pPr algn="ctr"/>
            <a:r>
              <a:rPr lang="en-US" sz="1600" dirty="0"/>
              <a:t>Related</a:t>
            </a:r>
          </a:p>
        </p:txBody>
      </p:sp>
      <p:cxnSp>
        <p:nvCxnSpPr>
          <p:cNvPr id="13" name="Straight Connector 12">
            <a:extLst>
              <a:ext uri="{FF2B5EF4-FFF2-40B4-BE49-F238E27FC236}">
                <a16:creationId xmlns:a16="http://schemas.microsoft.com/office/drawing/2014/main" id="{001F100D-7C3A-4D53-80B9-4F405B01BA30}"/>
              </a:ext>
            </a:extLst>
          </p:cNvPr>
          <p:cNvCxnSpPr>
            <a:cxnSpLocks/>
            <a:stCxn id="10" idx="1"/>
            <a:endCxn id="12" idx="3"/>
          </p:cNvCxnSpPr>
          <p:nvPr/>
        </p:nvCxnSpPr>
        <p:spPr bwMode="auto">
          <a:xfrm flipH="1" flipV="1">
            <a:off x="1368997" y="1780728"/>
            <a:ext cx="734060" cy="2920"/>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73FB422-94B1-47ED-B6D8-DCF709DE52B3}"/>
              </a:ext>
            </a:extLst>
          </p:cNvPr>
          <p:cNvSpPr txBox="1"/>
          <p:nvPr/>
        </p:nvSpPr>
        <p:spPr>
          <a:xfrm>
            <a:off x="113355" y="2868346"/>
            <a:ext cx="1478922" cy="338554"/>
          </a:xfrm>
          <a:prstGeom prst="rect">
            <a:avLst/>
          </a:prstGeom>
          <a:solidFill>
            <a:schemeClr val="bg1"/>
          </a:solidFill>
          <a:ln w="25400">
            <a:solidFill>
              <a:srgbClr val="C00000"/>
            </a:solidFill>
          </a:ln>
        </p:spPr>
        <p:txBody>
          <a:bodyPr wrap="square" rtlCol="0">
            <a:spAutoFit/>
          </a:bodyPr>
          <a:lstStyle/>
          <a:p>
            <a:pPr algn="ctr"/>
            <a:r>
              <a:rPr lang="en-US" sz="1600" dirty="0"/>
              <a:t>Comparison 1</a:t>
            </a:r>
          </a:p>
        </p:txBody>
      </p:sp>
      <p:cxnSp>
        <p:nvCxnSpPr>
          <p:cNvPr id="15" name="Straight Connector 14">
            <a:extLst>
              <a:ext uri="{FF2B5EF4-FFF2-40B4-BE49-F238E27FC236}">
                <a16:creationId xmlns:a16="http://schemas.microsoft.com/office/drawing/2014/main" id="{72469637-B1AD-4BAF-BB5C-616C566DD2A7}"/>
              </a:ext>
            </a:extLst>
          </p:cNvPr>
          <p:cNvCxnSpPr>
            <a:cxnSpLocks/>
            <a:stCxn id="11" idx="1"/>
            <a:endCxn id="14" idx="3"/>
          </p:cNvCxnSpPr>
          <p:nvPr/>
        </p:nvCxnSpPr>
        <p:spPr bwMode="auto">
          <a:xfrm flipH="1" flipV="1">
            <a:off x="1592277" y="3037623"/>
            <a:ext cx="512040" cy="8834"/>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B00283FF-9CD4-47CB-847C-B9CACC66592A}"/>
              </a:ext>
            </a:extLst>
          </p:cNvPr>
          <p:cNvSpPr txBox="1"/>
          <p:nvPr/>
        </p:nvSpPr>
        <p:spPr>
          <a:xfrm>
            <a:off x="120912" y="3791205"/>
            <a:ext cx="1478922" cy="338554"/>
          </a:xfrm>
          <a:prstGeom prst="rect">
            <a:avLst/>
          </a:prstGeom>
          <a:solidFill>
            <a:schemeClr val="bg1"/>
          </a:solidFill>
          <a:ln w="25400">
            <a:solidFill>
              <a:srgbClr val="C00000"/>
            </a:solidFill>
          </a:ln>
        </p:spPr>
        <p:txBody>
          <a:bodyPr wrap="square" rtlCol="0">
            <a:spAutoFit/>
          </a:bodyPr>
          <a:lstStyle/>
          <a:p>
            <a:pPr algn="ctr"/>
            <a:r>
              <a:rPr lang="en-US" sz="1600" dirty="0"/>
              <a:t>Comparison 2</a:t>
            </a:r>
          </a:p>
        </p:txBody>
      </p:sp>
      <p:cxnSp>
        <p:nvCxnSpPr>
          <p:cNvPr id="18" name="Straight Connector 17">
            <a:extLst>
              <a:ext uri="{FF2B5EF4-FFF2-40B4-BE49-F238E27FC236}">
                <a16:creationId xmlns:a16="http://schemas.microsoft.com/office/drawing/2014/main" id="{01F143BE-4069-4874-B593-BA0FF8F5BB23}"/>
              </a:ext>
            </a:extLst>
          </p:cNvPr>
          <p:cNvCxnSpPr>
            <a:cxnSpLocks/>
            <a:stCxn id="9" idx="1"/>
            <a:endCxn id="17" idx="3"/>
          </p:cNvCxnSpPr>
          <p:nvPr/>
        </p:nvCxnSpPr>
        <p:spPr bwMode="auto">
          <a:xfrm flipH="1" flipV="1">
            <a:off x="1599834" y="3960482"/>
            <a:ext cx="503758" cy="4105"/>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id="{6D17A57E-A9C4-4BA5-938C-DEA0F1A06CA9}"/>
              </a:ext>
            </a:extLst>
          </p:cNvPr>
          <p:cNvSpPr/>
          <p:nvPr/>
        </p:nvSpPr>
        <p:spPr bwMode="auto">
          <a:xfrm>
            <a:off x="2097295" y="4474654"/>
            <a:ext cx="4933950" cy="101954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9" name="TextBox 18">
            <a:extLst>
              <a:ext uri="{FF2B5EF4-FFF2-40B4-BE49-F238E27FC236}">
                <a16:creationId xmlns:a16="http://schemas.microsoft.com/office/drawing/2014/main" id="{655EC355-2E38-49EB-A977-E8D3E62D3329}"/>
              </a:ext>
            </a:extLst>
          </p:cNvPr>
          <p:cNvSpPr txBox="1"/>
          <p:nvPr/>
        </p:nvSpPr>
        <p:spPr>
          <a:xfrm>
            <a:off x="114615" y="4812660"/>
            <a:ext cx="1478922" cy="338554"/>
          </a:xfrm>
          <a:prstGeom prst="rect">
            <a:avLst/>
          </a:prstGeom>
          <a:solidFill>
            <a:schemeClr val="bg1"/>
          </a:solidFill>
          <a:ln w="25400">
            <a:solidFill>
              <a:srgbClr val="C00000"/>
            </a:solidFill>
          </a:ln>
        </p:spPr>
        <p:txBody>
          <a:bodyPr wrap="square" rtlCol="0">
            <a:spAutoFit/>
          </a:bodyPr>
          <a:lstStyle/>
          <a:p>
            <a:pPr algn="ctr"/>
            <a:r>
              <a:rPr lang="en-US" sz="1600" dirty="0"/>
              <a:t>Comparison 3</a:t>
            </a:r>
          </a:p>
        </p:txBody>
      </p:sp>
      <p:cxnSp>
        <p:nvCxnSpPr>
          <p:cNvPr id="20" name="Straight Connector 19">
            <a:extLst>
              <a:ext uri="{FF2B5EF4-FFF2-40B4-BE49-F238E27FC236}">
                <a16:creationId xmlns:a16="http://schemas.microsoft.com/office/drawing/2014/main" id="{6B9DAFE9-FB4F-4C18-A51D-ABCF14528E7B}"/>
              </a:ext>
            </a:extLst>
          </p:cNvPr>
          <p:cNvCxnSpPr>
            <a:cxnSpLocks/>
            <a:stCxn id="16" idx="1"/>
            <a:endCxn id="19" idx="3"/>
          </p:cNvCxnSpPr>
          <p:nvPr/>
        </p:nvCxnSpPr>
        <p:spPr bwMode="auto">
          <a:xfrm flipH="1" flipV="1">
            <a:off x="1593537" y="4981937"/>
            <a:ext cx="503758" cy="2488"/>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35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xit" presetSubtype="0" fill="hold" grpId="1" nodeType="with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par>
                                <p:cTn id="42" presetID="9"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par>
                                <p:cTn id="45" presetID="9" presetClass="exit" presetSubtype="0" fill="hold" grpId="1" nodeType="withEffect">
                                  <p:stCondLst>
                                    <p:cond delay="0"/>
                                  </p:stCondLst>
                                  <p:childTnLst>
                                    <p:animEffect transition="out" filter="dissolv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ssolve">
                                      <p:cBhvr>
                                        <p:cTn id="58" dur="500"/>
                                        <p:tgtEl>
                                          <p:spTgt spid="1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par>
                                <p:cTn id="62" presetID="9"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dissolve">
                                      <p:cBhvr>
                                        <p:cTn id="64" dur="500"/>
                                        <p:tgtEl>
                                          <p:spTgt spid="20"/>
                                        </p:tgtEl>
                                      </p:cBhvr>
                                    </p:animEffect>
                                  </p:childTnLst>
                                </p:cTn>
                              </p:par>
                              <p:par>
                                <p:cTn id="65" presetID="9" presetClass="exit" presetSubtype="0" fill="hold" grpId="1" nodeType="with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7" grpId="0" animBg="1"/>
      <p:bldP spid="17" grpId="1" animBg="1"/>
      <p:bldP spid="1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2C4C-115C-4825-AB16-5DA5DEFED14C}"/>
              </a:ext>
            </a:extLst>
          </p:cNvPr>
          <p:cNvSpPr>
            <a:spLocks noGrp="1"/>
          </p:cNvSpPr>
          <p:nvPr>
            <p:ph type="title"/>
          </p:nvPr>
        </p:nvSpPr>
        <p:spPr/>
        <p:txBody>
          <a:bodyPr/>
          <a:lstStyle/>
          <a:p>
            <a:r>
              <a:rPr lang="en-US" dirty="0"/>
              <a:t>You will always be space constrained </a:t>
            </a:r>
            <a:r>
              <a:rPr lang="en-US" dirty="0">
                <a:sym typeface="Wingdings" panose="05000000000000000000" pitchFamily="2" charset="2"/>
              </a:rPr>
              <a:t></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A00C1B-463C-4EB4-AC09-B11C27C8BC93}"/>
                  </a:ext>
                </a:extLst>
              </p:cNvPr>
              <p:cNvSpPr>
                <a:spLocks noGrp="1"/>
              </p:cNvSpPr>
              <p:nvPr>
                <p:ph idx="1"/>
              </p:nvPr>
            </p:nvSpPr>
            <p:spPr>
              <a:xfrm>
                <a:off x="198304" y="1295400"/>
                <a:ext cx="8813494" cy="4830763"/>
              </a:xfrm>
              <a:ln>
                <a:noFill/>
              </a:ln>
            </p:spPr>
            <p:txBody>
              <a:bodyPr>
                <a:normAutofit fontScale="92500" lnSpcReduction="20000"/>
              </a:bodyPr>
              <a:lstStyle/>
              <a:p>
                <a:r>
                  <a:rPr lang="en-US" dirty="0"/>
                  <a:t>ACM one-column Proc. ACM format (“</a:t>
                </a:r>
                <a:r>
                  <a:rPr lang="en-US" dirty="0" err="1"/>
                  <a:t>acmsmall</a:t>
                </a:r>
                <a:r>
                  <a:rPr lang="en-US" dirty="0"/>
                  <a:t>-conf”)</a:t>
                </a:r>
              </a:p>
              <a:p>
                <a:pPr lvl="1"/>
                <a:r>
                  <a:rPr lang="en-US" dirty="0"/>
                  <a:t>POPL (25 pages + references)</a:t>
                </a:r>
              </a:p>
              <a:p>
                <a:pPr lvl="1"/>
                <a:r>
                  <a:rPr lang="en-US" dirty="0"/>
                  <a:t>OOPSLA (23 pages + references)</a:t>
                </a:r>
              </a:p>
              <a:p>
                <a:pPr lvl="1"/>
                <a:r>
                  <a:rPr lang="en-US" dirty="0"/>
                  <a:t>PLDI (20 pages + references)</a:t>
                </a:r>
              </a:p>
              <a:p>
                <a:pPr lvl="1"/>
                <a:r>
                  <a:rPr lang="en-US" dirty="0"/>
                  <a:t>FSE (18 pages + </a:t>
                </a:r>
                <a14:m>
                  <m:oMath xmlns:m="http://schemas.openxmlformats.org/officeDocument/2006/math">
                    <m:r>
                      <a:rPr lang="en-US" b="0" i="1" smtClean="0">
                        <a:latin typeface="Cambria Math" panose="02040503050406030204" pitchFamily="18" charset="0"/>
                      </a:rPr>
                      <m:t>≤</m:t>
                    </m:r>
                  </m:oMath>
                </a14:m>
                <a:r>
                  <a:rPr lang="en-US" dirty="0"/>
                  <a:t> 4 pages of references)</a:t>
                </a:r>
              </a:p>
              <a:p>
                <a:r>
                  <a:rPr lang="en-US" dirty="0"/>
                  <a:t>Springer Lecture Notes in Computer Science (LNCS)</a:t>
                </a:r>
              </a:p>
              <a:p>
                <a:pPr lvl="1"/>
                <a:r>
                  <a:rPr lang="en-US" dirty="0"/>
                  <a:t>CAV (18 pages + references + appendices)</a:t>
                </a:r>
              </a:p>
              <a:p>
                <a:pPr lvl="1"/>
                <a:r>
                  <a:rPr lang="en-US" dirty="0"/>
                  <a:t>ETAPS (16-25 pages + references)</a:t>
                </a:r>
              </a:p>
              <a:p>
                <a:pPr lvl="1"/>
                <a:endParaRPr lang="en-US" dirty="0"/>
              </a:p>
              <a:p>
                <a:r>
                  <a:rPr lang="en-US" dirty="0"/>
                  <a:t>Sometimes</a:t>
                </a:r>
              </a:p>
              <a:p>
                <a:pPr lvl="1"/>
                <a:r>
                  <a:rPr lang="en-US" dirty="0"/>
                  <a:t>A submission can have appendices (e.g., for proofs)</a:t>
                </a:r>
              </a:p>
              <a:p>
                <a:pPr lvl="1"/>
                <a:r>
                  <a:rPr lang="en-US" dirty="0"/>
                  <a:t>Allowed to submit “supplementary material” (e.g., for proofs)</a:t>
                </a:r>
              </a:p>
              <a:p>
                <a:pPr lvl="1"/>
                <a:r>
                  <a:rPr lang="en-US" dirty="0"/>
                  <a:t>If accepted, you can buy 2-4 additional pages for the final paper (~$200/page, covered by your advisor’s grant)</a:t>
                </a:r>
              </a:p>
            </p:txBody>
          </p:sp>
        </mc:Choice>
        <mc:Fallback>
          <p:sp>
            <p:nvSpPr>
              <p:cNvPr id="3" name="Content Placeholder 2">
                <a:extLst>
                  <a:ext uri="{FF2B5EF4-FFF2-40B4-BE49-F238E27FC236}">
                    <a16:creationId xmlns:a16="http://schemas.microsoft.com/office/drawing/2014/main" id="{21A00C1B-463C-4EB4-AC09-B11C27C8BC93}"/>
                  </a:ext>
                </a:extLst>
              </p:cNvPr>
              <p:cNvSpPr>
                <a:spLocks noGrp="1" noRot="1" noChangeAspect="1" noMove="1" noResize="1" noEditPoints="1" noAdjustHandles="1" noChangeArrowheads="1" noChangeShapeType="1" noTextEdit="1"/>
              </p:cNvSpPr>
              <p:nvPr>
                <p:ph idx="1"/>
              </p:nvPr>
            </p:nvSpPr>
            <p:spPr>
              <a:xfrm>
                <a:off x="198304" y="1295400"/>
                <a:ext cx="8813494" cy="4830763"/>
              </a:xfrm>
              <a:blipFill>
                <a:blip r:embed="rId2"/>
                <a:stretch>
                  <a:fillRect l="-1107" t="-2904" r="-1107" b="-2525"/>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AE80828-D38E-42A5-AA19-C4FED10E2582}"/>
              </a:ext>
            </a:extLst>
          </p:cNvPr>
          <p:cNvSpPr>
            <a:spLocks noGrp="1"/>
          </p:cNvSpPr>
          <p:nvPr>
            <p:ph type="sldNum" sz="quarter" idx="12"/>
          </p:nvPr>
        </p:nvSpPr>
        <p:spPr/>
        <p:txBody>
          <a:bodyPr/>
          <a:lstStyle/>
          <a:p>
            <a:fld id="{60AD1266-7CE3-2146-B859-359ABF1E0203}" type="slidenum">
              <a:rPr lang="en-US" smtClean="0"/>
              <a:t>5</a:t>
            </a:fld>
            <a:endParaRPr lang="en-US"/>
          </a:p>
        </p:txBody>
      </p:sp>
    </p:spTree>
    <p:extLst>
      <p:ext uri="{BB962C8B-B14F-4D97-AF65-F5344CB8AC3E}">
        <p14:creationId xmlns:p14="http://schemas.microsoft.com/office/powerpoint/2010/main" val="1672582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99AA33-A10D-431F-AC37-B22E98120F17}"/>
              </a:ext>
            </a:extLst>
          </p:cNvPr>
          <p:cNvSpPr>
            <a:spLocks noGrp="1"/>
          </p:cNvSpPr>
          <p:nvPr>
            <p:ph type="sldNum" sz="quarter" idx="12"/>
          </p:nvPr>
        </p:nvSpPr>
        <p:spPr/>
        <p:txBody>
          <a:bodyPr/>
          <a:lstStyle/>
          <a:p>
            <a:fld id="{60AD1266-7CE3-2146-B859-359ABF1E0203}" type="slidenum">
              <a:rPr lang="en-US" smtClean="0"/>
              <a:t>50</a:t>
            </a:fld>
            <a:endParaRPr lang="en-US"/>
          </a:p>
        </p:txBody>
      </p:sp>
      <p:pic>
        <p:nvPicPr>
          <p:cNvPr id="4" name="Picture 3">
            <a:extLst>
              <a:ext uri="{FF2B5EF4-FFF2-40B4-BE49-F238E27FC236}">
                <a16:creationId xmlns:a16="http://schemas.microsoft.com/office/drawing/2014/main" id="{68F35EA1-93D9-4292-8465-940EF3474734}"/>
              </a:ext>
            </a:extLst>
          </p:cNvPr>
          <p:cNvPicPr>
            <a:picLocks noChangeAspect="1"/>
          </p:cNvPicPr>
          <p:nvPr/>
        </p:nvPicPr>
        <p:blipFill>
          <a:blip r:embed="rId2"/>
          <a:stretch>
            <a:fillRect/>
          </a:stretch>
        </p:blipFill>
        <p:spPr>
          <a:xfrm>
            <a:off x="140417" y="0"/>
            <a:ext cx="8863165" cy="6858000"/>
          </a:xfrm>
          <a:prstGeom prst="rect">
            <a:avLst/>
          </a:prstGeom>
        </p:spPr>
      </p:pic>
      <p:sp>
        <p:nvSpPr>
          <p:cNvPr id="5" name="TextBox 4">
            <a:extLst>
              <a:ext uri="{FF2B5EF4-FFF2-40B4-BE49-F238E27FC236}">
                <a16:creationId xmlns:a16="http://schemas.microsoft.com/office/drawing/2014/main" id="{8E6B70CB-6A1A-40B4-AEF5-22EBD1ACFCE0}"/>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2140913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99AA33-A10D-431F-AC37-B22E98120F17}"/>
              </a:ext>
            </a:extLst>
          </p:cNvPr>
          <p:cNvSpPr>
            <a:spLocks noGrp="1"/>
          </p:cNvSpPr>
          <p:nvPr>
            <p:ph type="sldNum" sz="quarter" idx="12"/>
          </p:nvPr>
        </p:nvSpPr>
        <p:spPr/>
        <p:txBody>
          <a:bodyPr/>
          <a:lstStyle/>
          <a:p>
            <a:fld id="{60AD1266-7CE3-2146-B859-359ABF1E0203}" type="slidenum">
              <a:rPr lang="en-US" smtClean="0"/>
              <a:t>51</a:t>
            </a:fld>
            <a:endParaRPr lang="en-US"/>
          </a:p>
        </p:txBody>
      </p:sp>
      <p:pic>
        <p:nvPicPr>
          <p:cNvPr id="5" name="Picture 4">
            <a:extLst>
              <a:ext uri="{FF2B5EF4-FFF2-40B4-BE49-F238E27FC236}">
                <a16:creationId xmlns:a16="http://schemas.microsoft.com/office/drawing/2014/main" id="{45311350-7DFD-4C65-944B-3A6566920EFB}"/>
              </a:ext>
            </a:extLst>
          </p:cNvPr>
          <p:cNvPicPr>
            <a:picLocks noChangeAspect="1"/>
          </p:cNvPicPr>
          <p:nvPr/>
        </p:nvPicPr>
        <p:blipFill>
          <a:blip r:embed="rId2"/>
          <a:stretch>
            <a:fillRect/>
          </a:stretch>
        </p:blipFill>
        <p:spPr>
          <a:xfrm>
            <a:off x="136205" y="0"/>
            <a:ext cx="8871590" cy="6858000"/>
          </a:xfrm>
          <a:prstGeom prst="rect">
            <a:avLst/>
          </a:prstGeom>
        </p:spPr>
      </p:pic>
      <p:sp>
        <p:nvSpPr>
          <p:cNvPr id="4" name="TextBox 3">
            <a:extLst>
              <a:ext uri="{FF2B5EF4-FFF2-40B4-BE49-F238E27FC236}">
                <a16:creationId xmlns:a16="http://schemas.microsoft.com/office/drawing/2014/main" id="{19E9C028-FDB1-4B48-B6ED-B35A1694660F}"/>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1771151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99AA33-A10D-431F-AC37-B22E98120F17}"/>
              </a:ext>
            </a:extLst>
          </p:cNvPr>
          <p:cNvSpPr>
            <a:spLocks noGrp="1"/>
          </p:cNvSpPr>
          <p:nvPr>
            <p:ph type="sldNum" sz="quarter" idx="12"/>
          </p:nvPr>
        </p:nvSpPr>
        <p:spPr/>
        <p:txBody>
          <a:bodyPr/>
          <a:lstStyle/>
          <a:p>
            <a:fld id="{60AD1266-7CE3-2146-B859-359ABF1E0203}" type="slidenum">
              <a:rPr lang="en-US" smtClean="0"/>
              <a:t>52</a:t>
            </a:fld>
            <a:endParaRPr lang="en-US"/>
          </a:p>
        </p:txBody>
      </p:sp>
      <p:pic>
        <p:nvPicPr>
          <p:cNvPr id="4" name="Picture 3">
            <a:extLst>
              <a:ext uri="{FF2B5EF4-FFF2-40B4-BE49-F238E27FC236}">
                <a16:creationId xmlns:a16="http://schemas.microsoft.com/office/drawing/2014/main" id="{DB5444E4-01DE-48D4-B8BB-C84D5C007221}"/>
              </a:ext>
            </a:extLst>
          </p:cNvPr>
          <p:cNvPicPr>
            <a:picLocks noChangeAspect="1"/>
          </p:cNvPicPr>
          <p:nvPr/>
        </p:nvPicPr>
        <p:blipFill>
          <a:blip r:embed="rId2"/>
          <a:stretch>
            <a:fillRect/>
          </a:stretch>
        </p:blipFill>
        <p:spPr>
          <a:xfrm>
            <a:off x="121056" y="0"/>
            <a:ext cx="8901887" cy="6858000"/>
          </a:xfrm>
          <a:prstGeom prst="rect">
            <a:avLst/>
          </a:prstGeom>
        </p:spPr>
      </p:pic>
      <p:sp>
        <p:nvSpPr>
          <p:cNvPr id="5" name="TextBox 4">
            <a:extLst>
              <a:ext uri="{FF2B5EF4-FFF2-40B4-BE49-F238E27FC236}">
                <a16:creationId xmlns:a16="http://schemas.microsoft.com/office/drawing/2014/main" id="{82077CA3-9F54-41DB-B8A4-9364793970D1}"/>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1162279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F21D-A9FA-4667-AB3B-77A38129E5B6}"/>
              </a:ext>
            </a:extLst>
          </p:cNvPr>
          <p:cNvSpPr>
            <a:spLocks noGrp="1"/>
          </p:cNvSpPr>
          <p:nvPr>
            <p:ph type="title"/>
          </p:nvPr>
        </p:nvSpPr>
        <p:spPr/>
        <p:txBody>
          <a:bodyPr>
            <a:normAutofit/>
          </a:bodyPr>
          <a:lstStyle/>
          <a:p>
            <a:r>
              <a:rPr lang="en-US" sz="3200" dirty="0"/>
              <a:t>Conclusion Section</a:t>
            </a:r>
          </a:p>
        </p:txBody>
      </p:sp>
      <p:sp>
        <p:nvSpPr>
          <p:cNvPr id="3" name="Content Placeholder 2">
            <a:extLst>
              <a:ext uri="{FF2B5EF4-FFF2-40B4-BE49-F238E27FC236}">
                <a16:creationId xmlns:a16="http://schemas.microsoft.com/office/drawing/2014/main" id="{BC5B83F8-F6B8-4298-A394-840BEA622BE0}"/>
              </a:ext>
            </a:extLst>
          </p:cNvPr>
          <p:cNvSpPr>
            <a:spLocks noGrp="1"/>
          </p:cNvSpPr>
          <p:nvPr>
            <p:ph idx="1"/>
          </p:nvPr>
        </p:nvSpPr>
        <p:spPr>
          <a:xfrm>
            <a:off x="457199" y="1295400"/>
            <a:ext cx="8346935" cy="5105400"/>
          </a:xfrm>
          <a:ln>
            <a:noFill/>
          </a:ln>
        </p:spPr>
        <p:txBody>
          <a:bodyPr>
            <a:normAutofit/>
          </a:bodyPr>
          <a:lstStyle/>
          <a:p>
            <a:r>
              <a:rPr lang="en-US" dirty="0"/>
              <a:t>Usually not needed (in my opinion)</a:t>
            </a:r>
          </a:p>
          <a:p>
            <a:pPr lvl="1"/>
            <a:r>
              <a:rPr lang="en-US" dirty="0"/>
              <a:t>First thing to be cut when I run out of space</a:t>
            </a:r>
          </a:p>
          <a:p>
            <a:pPr lvl="1"/>
            <a:r>
              <a:rPr lang="en-US" dirty="0"/>
              <a:t>But some reviewers complain</a:t>
            </a:r>
          </a:p>
          <a:p>
            <a:endParaRPr lang="en-US" dirty="0"/>
          </a:p>
          <a:p>
            <a:r>
              <a:rPr lang="en-US" dirty="0"/>
              <a:t>May be </a:t>
            </a:r>
            <a:r>
              <a:rPr lang="en-US" dirty="0">
                <a:solidFill>
                  <a:srgbClr val="C00000"/>
                </a:solidFill>
              </a:rPr>
              <a:t>similar to the abstract, but can use the technical concepts</a:t>
            </a:r>
            <a:r>
              <a:rPr lang="en-US" dirty="0"/>
              <a:t> introduced in the paper’s body</a:t>
            </a:r>
          </a:p>
          <a:p>
            <a:endParaRPr lang="en-US" dirty="0"/>
          </a:p>
          <a:p>
            <a:r>
              <a:rPr lang="en-US" dirty="0"/>
              <a:t>Allows you to reiterate what the experimental results showed</a:t>
            </a:r>
          </a:p>
          <a:p>
            <a:pPr lvl="1"/>
            <a:r>
              <a:rPr lang="en-US" dirty="0"/>
              <a:t>if your experiments are careful enough for you to claim them as definitive (rare)</a:t>
            </a:r>
          </a:p>
        </p:txBody>
      </p:sp>
      <p:sp>
        <p:nvSpPr>
          <p:cNvPr id="4" name="Slide Number Placeholder 3">
            <a:extLst>
              <a:ext uri="{FF2B5EF4-FFF2-40B4-BE49-F238E27FC236}">
                <a16:creationId xmlns:a16="http://schemas.microsoft.com/office/drawing/2014/main" id="{72CFA900-92B8-4015-B149-B60D2228A2EF}"/>
              </a:ext>
            </a:extLst>
          </p:cNvPr>
          <p:cNvSpPr>
            <a:spLocks noGrp="1"/>
          </p:cNvSpPr>
          <p:nvPr>
            <p:ph type="sldNum" sz="quarter" idx="12"/>
          </p:nvPr>
        </p:nvSpPr>
        <p:spPr/>
        <p:txBody>
          <a:bodyPr/>
          <a:lstStyle/>
          <a:p>
            <a:fld id="{60AD1266-7CE3-2146-B859-359ABF1E0203}" type="slidenum">
              <a:rPr lang="en-US" smtClean="0"/>
              <a:t>53</a:t>
            </a:fld>
            <a:endParaRPr lang="en-US"/>
          </a:p>
        </p:txBody>
      </p:sp>
    </p:spTree>
    <p:extLst>
      <p:ext uri="{BB962C8B-B14F-4D97-AF65-F5344CB8AC3E}">
        <p14:creationId xmlns:p14="http://schemas.microsoft.com/office/powerpoint/2010/main" val="3554415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55D2-FDE6-402F-AD2A-2D031A401350}"/>
              </a:ext>
            </a:extLst>
          </p:cNvPr>
          <p:cNvSpPr>
            <a:spLocks noGrp="1"/>
          </p:cNvSpPr>
          <p:nvPr>
            <p:ph type="title"/>
          </p:nvPr>
        </p:nvSpPr>
        <p:spPr>
          <a:xfrm>
            <a:off x="304800" y="228600"/>
            <a:ext cx="8610600" cy="838200"/>
          </a:xfrm>
        </p:spPr>
        <p:txBody>
          <a:bodyPr/>
          <a:lstStyle/>
          <a:p>
            <a:r>
              <a:rPr lang="en-US" dirty="0"/>
              <a:t>Conclusion Section</a:t>
            </a:r>
          </a:p>
        </p:txBody>
      </p:sp>
      <p:sp>
        <p:nvSpPr>
          <p:cNvPr id="3" name="Slide Number Placeholder 2">
            <a:extLst>
              <a:ext uri="{FF2B5EF4-FFF2-40B4-BE49-F238E27FC236}">
                <a16:creationId xmlns:a16="http://schemas.microsoft.com/office/drawing/2014/main" id="{1B6A13E0-6E21-4EC3-BF90-29C93C08D340}"/>
              </a:ext>
            </a:extLst>
          </p:cNvPr>
          <p:cNvSpPr>
            <a:spLocks noGrp="1"/>
          </p:cNvSpPr>
          <p:nvPr>
            <p:ph type="sldNum" sz="quarter" idx="12"/>
          </p:nvPr>
        </p:nvSpPr>
        <p:spPr/>
        <p:txBody>
          <a:bodyPr/>
          <a:lstStyle/>
          <a:p>
            <a:fld id="{60AD1266-7CE3-2146-B859-359ABF1E0203}" type="slidenum">
              <a:rPr lang="en-US" smtClean="0"/>
              <a:t>54</a:t>
            </a:fld>
            <a:endParaRPr lang="en-US"/>
          </a:p>
        </p:txBody>
      </p:sp>
      <p:grpSp>
        <p:nvGrpSpPr>
          <p:cNvPr id="13" name="Group 12">
            <a:extLst>
              <a:ext uri="{FF2B5EF4-FFF2-40B4-BE49-F238E27FC236}">
                <a16:creationId xmlns:a16="http://schemas.microsoft.com/office/drawing/2014/main" id="{6AEF0E32-1248-43FF-98D8-A82100215E1F}"/>
              </a:ext>
            </a:extLst>
          </p:cNvPr>
          <p:cNvGrpSpPr/>
          <p:nvPr/>
        </p:nvGrpSpPr>
        <p:grpSpPr>
          <a:xfrm>
            <a:off x="770223" y="1292660"/>
            <a:ext cx="3476625" cy="4191506"/>
            <a:chOff x="511279" y="1292660"/>
            <a:chExt cx="3476625" cy="4191506"/>
          </a:xfrm>
        </p:grpSpPr>
        <p:pic>
          <p:nvPicPr>
            <p:cNvPr id="5" name="Picture 4">
              <a:extLst>
                <a:ext uri="{FF2B5EF4-FFF2-40B4-BE49-F238E27FC236}">
                  <a16:creationId xmlns:a16="http://schemas.microsoft.com/office/drawing/2014/main" id="{9158D529-758E-4BF6-A60E-6BBDEE90A880}"/>
                </a:ext>
              </a:extLst>
            </p:cNvPr>
            <p:cNvPicPr>
              <a:picLocks noChangeAspect="1"/>
            </p:cNvPicPr>
            <p:nvPr/>
          </p:nvPicPr>
          <p:blipFill>
            <a:blip r:embed="rId2"/>
            <a:stretch>
              <a:fillRect/>
            </a:stretch>
          </p:blipFill>
          <p:spPr>
            <a:xfrm>
              <a:off x="511279" y="1292660"/>
              <a:ext cx="3476625" cy="1990725"/>
            </a:xfrm>
            <a:prstGeom prst="rect">
              <a:avLst/>
            </a:prstGeom>
          </p:spPr>
        </p:pic>
        <p:pic>
          <p:nvPicPr>
            <p:cNvPr id="7" name="Picture 6">
              <a:extLst>
                <a:ext uri="{FF2B5EF4-FFF2-40B4-BE49-F238E27FC236}">
                  <a16:creationId xmlns:a16="http://schemas.microsoft.com/office/drawing/2014/main" id="{9749E301-A03F-45CD-83BA-E789C912F4C8}"/>
                </a:ext>
              </a:extLst>
            </p:cNvPr>
            <p:cNvPicPr>
              <a:picLocks noChangeAspect="1"/>
            </p:cNvPicPr>
            <p:nvPr/>
          </p:nvPicPr>
          <p:blipFill>
            <a:blip r:embed="rId3"/>
            <a:stretch>
              <a:fillRect/>
            </a:stretch>
          </p:blipFill>
          <p:spPr>
            <a:xfrm>
              <a:off x="535555" y="3226741"/>
              <a:ext cx="3438525" cy="2257425"/>
            </a:xfrm>
            <a:prstGeom prst="rect">
              <a:avLst/>
            </a:prstGeom>
          </p:spPr>
        </p:pic>
      </p:grpSp>
      <p:grpSp>
        <p:nvGrpSpPr>
          <p:cNvPr id="14" name="Group 13">
            <a:extLst>
              <a:ext uri="{FF2B5EF4-FFF2-40B4-BE49-F238E27FC236}">
                <a16:creationId xmlns:a16="http://schemas.microsoft.com/office/drawing/2014/main" id="{A24B1D5D-F54C-4C06-AE40-AF76B8C02C63}"/>
              </a:ext>
            </a:extLst>
          </p:cNvPr>
          <p:cNvGrpSpPr/>
          <p:nvPr/>
        </p:nvGrpSpPr>
        <p:grpSpPr>
          <a:xfrm>
            <a:off x="4830944" y="1292660"/>
            <a:ext cx="3465667" cy="3736666"/>
            <a:chOff x="4572000" y="1292660"/>
            <a:chExt cx="3465667" cy="3736666"/>
          </a:xfrm>
        </p:grpSpPr>
        <p:pic>
          <p:nvPicPr>
            <p:cNvPr id="10" name="Picture 9">
              <a:extLst>
                <a:ext uri="{FF2B5EF4-FFF2-40B4-BE49-F238E27FC236}">
                  <a16:creationId xmlns:a16="http://schemas.microsoft.com/office/drawing/2014/main" id="{7F014A65-9F9F-47F8-BCE3-B79007735176}"/>
                </a:ext>
              </a:extLst>
            </p:cNvPr>
            <p:cNvPicPr>
              <a:picLocks noChangeAspect="1"/>
            </p:cNvPicPr>
            <p:nvPr/>
          </p:nvPicPr>
          <p:blipFill>
            <a:blip r:embed="rId4"/>
            <a:stretch>
              <a:fillRect/>
            </a:stretch>
          </p:blipFill>
          <p:spPr>
            <a:xfrm>
              <a:off x="4572000" y="1292660"/>
              <a:ext cx="3457575" cy="3457575"/>
            </a:xfrm>
            <a:prstGeom prst="rect">
              <a:avLst/>
            </a:prstGeom>
          </p:spPr>
        </p:pic>
        <p:pic>
          <p:nvPicPr>
            <p:cNvPr id="12" name="Picture 11">
              <a:extLst>
                <a:ext uri="{FF2B5EF4-FFF2-40B4-BE49-F238E27FC236}">
                  <a16:creationId xmlns:a16="http://schemas.microsoft.com/office/drawing/2014/main" id="{04259020-FE48-4F28-BFB2-CE49120FA873}"/>
                </a:ext>
              </a:extLst>
            </p:cNvPr>
            <p:cNvPicPr>
              <a:picLocks noChangeAspect="1"/>
            </p:cNvPicPr>
            <p:nvPr/>
          </p:nvPicPr>
          <p:blipFill>
            <a:blip r:embed="rId5"/>
            <a:stretch>
              <a:fillRect/>
            </a:stretch>
          </p:blipFill>
          <p:spPr>
            <a:xfrm>
              <a:off x="4589617" y="4734051"/>
              <a:ext cx="3448050" cy="295275"/>
            </a:xfrm>
            <a:prstGeom prst="rect">
              <a:avLst/>
            </a:prstGeom>
          </p:spPr>
        </p:pic>
      </p:grpSp>
      <p:sp>
        <p:nvSpPr>
          <p:cNvPr id="16" name="Rectangle 15">
            <a:extLst>
              <a:ext uri="{FF2B5EF4-FFF2-40B4-BE49-F238E27FC236}">
                <a16:creationId xmlns:a16="http://schemas.microsoft.com/office/drawing/2014/main" id="{D55858BE-7FA0-41F9-AF18-F7E1A683DA77}"/>
              </a:ext>
            </a:extLst>
          </p:cNvPr>
          <p:cNvSpPr/>
          <p:nvPr/>
        </p:nvSpPr>
        <p:spPr bwMode="auto">
          <a:xfrm>
            <a:off x="786186" y="3657887"/>
            <a:ext cx="3438525" cy="183459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7" name="Rectangle 16">
            <a:extLst>
              <a:ext uri="{FF2B5EF4-FFF2-40B4-BE49-F238E27FC236}">
                <a16:creationId xmlns:a16="http://schemas.microsoft.com/office/drawing/2014/main" id="{EA647DC4-BA57-4BC9-995B-80D8F5A70AF7}"/>
              </a:ext>
            </a:extLst>
          </p:cNvPr>
          <p:cNvSpPr/>
          <p:nvPr/>
        </p:nvSpPr>
        <p:spPr bwMode="auto">
          <a:xfrm>
            <a:off x="784451" y="1553429"/>
            <a:ext cx="3452349" cy="2104457"/>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5" name="Rectangle 14">
            <a:extLst>
              <a:ext uri="{FF2B5EF4-FFF2-40B4-BE49-F238E27FC236}">
                <a16:creationId xmlns:a16="http://schemas.microsoft.com/office/drawing/2014/main" id="{E78712D8-537C-4581-9DB1-C0C24CD70F0B}"/>
              </a:ext>
            </a:extLst>
          </p:cNvPr>
          <p:cNvSpPr/>
          <p:nvPr/>
        </p:nvSpPr>
        <p:spPr bwMode="auto">
          <a:xfrm>
            <a:off x="4828762" y="1496291"/>
            <a:ext cx="3438525" cy="356504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8" name="TextBox 17">
            <a:extLst>
              <a:ext uri="{FF2B5EF4-FFF2-40B4-BE49-F238E27FC236}">
                <a16:creationId xmlns:a16="http://schemas.microsoft.com/office/drawing/2014/main" id="{56A1BE59-2217-4E71-B155-279512354CAE}"/>
              </a:ext>
            </a:extLst>
          </p:cNvPr>
          <p:cNvSpPr txBox="1"/>
          <p:nvPr/>
        </p:nvSpPr>
        <p:spPr>
          <a:xfrm>
            <a:off x="1765988" y="6095196"/>
            <a:ext cx="1478922" cy="584775"/>
          </a:xfrm>
          <a:prstGeom prst="rect">
            <a:avLst/>
          </a:prstGeom>
          <a:solidFill>
            <a:schemeClr val="bg1"/>
          </a:solidFill>
          <a:ln w="25400">
            <a:solidFill>
              <a:srgbClr val="C00000"/>
            </a:solidFill>
          </a:ln>
        </p:spPr>
        <p:txBody>
          <a:bodyPr wrap="square" rtlCol="0">
            <a:spAutoFit/>
          </a:bodyPr>
          <a:lstStyle/>
          <a:p>
            <a:pPr algn="ctr"/>
            <a:r>
              <a:rPr lang="en-US" sz="1600" dirty="0"/>
              <a:t>Recap of experiments</a:t>
            </a:r>
          </a:p>
        </p:txBody>
      </p:sp>
      <p:cxnSp>
        <p:nvCxnSpPr>
          <p:cNvPr id="19" name="Straight Connector 18">
            <a:extLst>
              <a:ext uri="{FF2B5EF4-FFF2-40B4-BE49-F238E27FC236}">
                <a16:creationId xmlns:a16="http://schemas.microsoft.com/office/drawing/2014/main" id="{A05EEB60-1D8F-4A9B-A239-F23D15F5E6B7}"/>
              </a:ext>
            </a:extLst>
          </p:cNvPr>
          <p:cNvCxnSpPr>
            <a:cxnSpLocks/>
            <a:stCxn id="16" idx="2"/>
            <a:endCxn id="18" idx="0"/>
          </p:cNvCxnSpPr>
          <p:nvPr/>
        </p:nvCxnSpPr>
        <p:spPr bwMode="auto">
          <a:xfrm>
            <a:off x="2505449" y="5492479"/>
            <a:ext cx="0" cy="602717"/>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F82570A6-60B5-41CF-A1E6-BA340EA8CF33}"/>
              </a:ext>
            </a:extLst>
          </p:cNvPr>
          <p:cNvSpPr txBox="1"/>
          <p:nvPr/>
        </p:nvSpPr>
        <p:spPr>
          <a:xfrm>
            <a:off x="1617515" y="289048"/>
            <a:ext cx="1785814" cy="584775"/>
          </a:xfrm>
          <a:prstGeom prst="rect">
            <a:avLst/>
          </a:prstGeom>
          <a:solidFill>
            <a:schemeClr val="bg1"/>
          </a:solidFill>
          <a:ln w="25400">
            <a:solidFill>
              <a:srgbClr val="C00000"/>
            </a:solidFill>
          </a:ln>
        </p:spPr>
        <p:txBody>
          <a:bodyPr wrap="square" rtlCol="0">
            <a:spAutoFit/>
          </a:bodyPr>
          <a:lstStyle/>
          <a:p>
            <a:pPr algn="ctr"/>
            <a:r>
              <a:rPr lang="en-US" sz="1600" dirty="0"/>
              <a:t>More technical recap of abstract</a:t>
            </a:r>
          </a:p>
        </p:txBody>
      </p:sp>
      <p:cxnSp>
        <p:nvCxnSpPr>
          <p:cNvPr id="21" name="Straight Connector 20">
            <a:extLst>
              <a:ext uri="{FF2B5EF4-FFF2-40B4-BE49-F238E27FC236}">
                <a16:creationId xmlns:a16="http://schemas.microsoft.com/office/drawing/2014/main" id="{FD23516D-6900-4120-8E6D-34B91383571E}"/>
              </a:ext>
            </a:extLst>
          </p:cNvPr>
          <p:cNvCxnSpPr>
            <a:cxnSpLocks/>
            <a:stCxn id="17" idx="0"/>
            <a:endCxn id="20" idx="2"/>
          </p:cNvCxnSpPr>
          <p:nvPr/>
        </p:nvCxnSpPr>
        <p:spPr bwMode="auto">
          <a:xfrm flipH="1" flipV="1">
            <a:off x="2510422" y="873823"/>
            <a:ext cx="204" cy="679606"/>
          </a:xfrm>
          <a:prstGeom prst="line">
            <a:avLst/>
          </a:prstGeom>
          <a:ln w="25400">
            <a:headEnd type="none" w="med" len="med"/>
            <a:tailEnd type="none" w="lg"/>
          </a:ln>
        </p:spPr>
        <p:style>
          <a:lnRef idx="1">
            <a:schemeClr val="accent2"/>
          </a:lnRef>
          <a:fillRef idx="0">
            <a:schemeClr val="accent2"/>
          </a:fillRef>
          <a:effectRef idx="0">
            <a:schemeClr val="accent2"/>
          </a:effectRef>
          <a:fontRef idx="minor">
            <a:schemeClr val="tx1"/>
          </a:fontRef>
        </p:style>
      </p:cxnSp>
      <p:sp>
        <p:nvSpPr>
          <p:cNvPr id="22" name="Rectangle 21">
            <a:extLst>
              <a:ext uri="{FF2B5EF4-FFF2-40B4-BE49-F238E27FC236}">
                <a16:creationId xmlns:a16="http://schemas.microsoft.com/office/drawing/2014/main" id="{5DA5B902-88AB-4211-9776-0C28715B22F3}"/>
              </a:ext>
            </a:extLst>
          </p:cNvPr>
          <p:cNvSpPr/>
          <p:nvPr/>
        </p:nvSpPr>
        <p:spPr bwMode="auto">
          <a:xfrm>
            <a:off x="1680184" y="2279075"/>
            <a:ext cx="1236012"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23" name="Rectangle 22">
            <a:extLst>
              <a:ext uri="{FF2B5EF4-FFF2-40B4-BE49-F238E27FC236}">
                <a16:creationId xmlns:a16="http://schemas.microsoft.com/office/drawing/2014/main" id="{0AC71A76-53AF-4ACA-91AD-41158FD457FE}"/>
              </a:ext>
            </a:extLst>
          </p:cNvPr>
          <p:cNvSpPr/>
          <p:nvPr/>
        </p:nvSpPr>
        <p:spPr bwMode="auto">
          <a:xfrm>
            <a:off x="2505449" y="3119162"/>
            <a:ext cx="1500215"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
        <p:nvSpPr>
          <p:cNvPr id="24" name="Rectangle 23">
            <a:extLst>
              <a:ext uri="{FF2B5EF4-FFF2-40B4-BE49-F238E27FC236}">
                <a16:creationId xmlns:a16="http://schemas.microsoft.com/office/drawing/2014/main" id="{B4CC3E48-00DF-4B7D-A4F0-6E0B61766DB4}"/>
              </a:ext>
            </a:extLst>
          </p:cNvPr>
          <p:cNvSpPr/>
          <p:nvPr/>
        </p:nvSpPr>
        <p:spPr bwMode="auto">
          <a:xfrm>
            <a:off x="2718306" y="3528500"/>
            <a:ext cx="841054" cy="120912"/>
          </a:xfrm>
          <a:prstGeom prst="rect">
            <a:avLst/>
          </a:prstGeom>
          <a:solidFill>
            <a:srgbClr val="FF0000">
              <a:alpha val="1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2"/>
              </a:solidFill>
              <a:effectLst/>
              <a:latin typeface="Arial" charset="0"/>
            </a:endParaRPr>
          </a:p>
        </p:txBody>
      </p:sp>
    </p:spTree>
    <p:extLst>
      <p:ext uri="{BB962C8B-B14F-4D97-AF65-F5344CB8AC3E}">
        <p14:creationId xmlns:p14="http://schemas.microsoft.com/office/powerpoint/2010/main" val="40019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par>
                                <p:cTn id="37" presetID="9"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9" presetClass="exit" presetSubtype="0" fill="hold" grpId="1" nodeType="with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P spid="15" grpId="0" animBg="1"/>
      <p:bldP spid="15" grpId="1" animBg="1"/>
      <p:bldP spid="18" grpId="0" animBg="1"/>
      <p:bldP spid="20" grpId="0" animBg="1"/>
      <p:bldP spid="20" grpId="1" animBg="1"/>
      <p:bldP spid="22" grpId="0" animBg="1"/>
      <p:bldP spid="22" grpId="1" animBg="1"/>
      <p:bldP spid="23" grpId="0" animBg="1"/>
      <p:bldP spid="23" grpId="1" animBg="1"/>
      <p:bldP spid="24" grpId="0" animBg="1"/>
      <p:bldP spid="2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065E-C9A4-47A2-87EF-7EFB82F3E9CA}"/>
              </a:ext>
            </a:extLst>
          </p:cNvPr>
          <p:cNvSpPr>
            <a:spLocks noGrp="1"/>
          </p:cNvSpPr>
          <p:nvPr>
            <p:ph type="title"/>
          </p:nvPr>
        </p:nvSpPr>
        <p:spPr>
          <a:xfrm>
            <a:off x="329084" y="274638"/>
            <a:ext cx="8485832" cy="868362"/>
          </a:xfrm>
        </p:spPr>
        <p:txBody>
          <a:bodyPr>
            <a:normAutofit fontScale="90000"/>
          </a:bodyPr>
          <a:lstStyle/>
          <a:p>
            <a:r>
              <a:rPr lang="en-US" dirty="0"/>
              <a:t>Write Some Items Early (but Revisit Frequently)</a:t>
            </a:r>
          </a:p>
        </p:txBody>
      </p:sp>
      <p:sp>
        <p:nvSpPr>
          <p:cNvPr id="3" name="Content Placeholder 2">
            <a:extLst>
              <a:ext uri="{FF2B5EF4-FFF2-40B4-BE49-F238E27FC236}">
                <a16:creationId xmlns:a16="http://schemas.microsoft.com/office/drawing/2014/main" id="{DD6468EE-474B-4011-B465-14D978865DF6}"/>
              </a:ext>
            </a:extLst>
          </p:cNvPr>
          <p:cNvSpPr>
            <a:spLocks noGrp="1"/>
          </p:cNvSpPr>
          <p:nvPr>
            <p:ph idx="1"/>
          </p:nvPr>
        </p:nvSpPr>
        <p:spPr>
          <a:xfrm>
            <a:off x="457199" y="913560"/>
            <a:ext cx="8382001" cy="5541947"/>
          </a:xfrm>
          <a:ln>
            <a:noFill/>
          </a:ln>
        </p:spPr>
        <p:txBody>
          <a:bodyPr>
            <a:normAutofit fontScale="85000" lnSpcReduction="10000"/>
          </a:bodyPr>
          <a:lstStyle/>
          <a:p>
            <a:r>
              <a:rPr lang="en-US" dirty="0"/>
              <a:t>Abstract</a:t>
            </a:r>
          </a:p>
          <a:p>
            <a:pPr lvl="1"/>
            <a:r>
              <a:rPr lang="en-US" dirty="0"/>
              <a:t>Opinions vary</a:t>
            </a:r>
          </a:p>
          <a:p>
            <a:pPr lvl="2"/>
            <a:r>
              <a:rPr lang="en-US" dirty="0"/>
              <a:t>Do last</a:t>
            </a:r>
          </a:p>
          <a:p>
            <a:pPr lvl="2"/>
            <a:r>
              <a:rPr lang="en-US" dirty="0"/>
              <a:t>Do first, so you know what story you are trying to tell</a:t>
            </a:r>
          </a:p>
          <a:p>
            <a:r>
              <a:rPr lang="en-US" dirty="0"/>
              <a:t>A few key fragments</a:t>
            </a:r>
          </a:p>
          <a:p>
            <a:pPr lvl="1"/>
            <a:r>
              <a:rPr lang="en-US" dirty="0"/>
              <a:t>List of contributions (Introduction)</a:t>
            </a:r>
          </a:p>
          <a:p>
            <a:pPr lvl="1"/>
            <a:r>
              <a:rPr lang="en-US" dirty="0"/>
              <a:t>Running example (Overview)</a:t>
            </a:r>
          </a:p>
          <a:p>
            <a:pPr lvl="1"/>
            <a:r>
              <a:rPr lang="en-US" dirty="0"/>
              <a:t>Problem statement (Overview)</a:t>
            </a:r>
          </a:p>
          <a:p>
            <a:pPr lvl="1"/>
            <a:r>
              <a:rPr lang="en-US" dirty="0"/>
              <a:t>Research questions (Overview) &amp; corresponding experimental questions (Experiments)</a:t>
            </a:r>
          </a:p>
          <a:p>
            <a:pPr lvl="1"/>
            <a:r>
              <a:rPr lang="en-US" dirty="0"/>
              <a:t>Choose the form in which you plan to display experimental results</a:t>
            </a:r>
          </a:p>
          <a:p>
            <a:pPr lvl="2"/>
            <a:r>
              <a:rPr lang="en-US" dirty="0"/>
              <a:t>Create mock-ups of the tables/figures</a:t>
            </a:r>
          </a:p>
          <a:p>
            <a:pPr lvl="1"/>
            <a:r>
              <a:rPr lang="en-US" dirty="0"/>
              <a:t>Technical meat</a:t>
            </a:r>
          </a:p>
          <a:p>
            <a:pPr lvl="2"/>
            <a:r>
              <a:rPr lang="en-US" dirty="0"/>
              <a:t>Pseudo-code for the key algorithms</a:t>
            </a:r>
          </a:p>
          <a:p>
            <a:pPr lvl="2"/>
            <a:r>
              <a:rPr lang="en-US" dirty="0"/>
              <a:t>Key examples</a:t>
            </a:r>
          </a:p>
          <a:p>
            <a:pPr marL="915987" lvl="2" indent="0">
              <a:buNone/>
            </a:pPr>
            <a:r>
              <a:rPr lang="en-US" dirty="0"/>
              <a:t>The remaining text “writes itself”: you just explain the algorithms and examples</a:t>
            </a:r>
          </a:p>
        </p:txBody>
      </p:sp>
      <p:sp>
        <p:nvSpPr>
          <p:cNvPr id="4" name="Slide Number Placeholder 3">
            <a:extLst>
              <a:ext uri="{FF2B5EF4-FFF2-40B4-BE49-F238E27FC236}">
                <a16:creationId xmlns:a16="http://schemas.microsoft.com/office/drawing/2014/main" id="{EB33E022-1EF0-47D0-9AAC-31AFC46A14A8}"/>
              </a:ext>
            </a:extLst>
          </p:cNvPr>
          <p:cNvSpPr>
            <a:spLocks noGrp="1"/>
          </p:cNvSpPr>
          <p:nvPr>
            <p:ph type="sldNum" sz="quarter" idx="12"/>
          </p:nvPr>
        </p:nvSpPr>
        <p:spPr/>
        <p:txBody>
          <a:bodyPr/>
          <a:lstStyle/>
          <a:p>
            <a:fld id="{60AD1266-7CE3-2146-B859-359ABF1E0203}" type="slidenum">
              <a:rPr lang="en-US" smtClean="0"/>
              <a:t>55</a:t>
            </a:fld>
            <a:endParaRPr lang="en-US"/>
          </a:p>
        </p:txBody>
      </p:sp>
      <p:sp>
        <p:nvSpPr>
          <p:cNvPr id="6" name="Speech Bubble: Rectangle with Corners Rounded 5">
            <a:extLst>
              <a:ext uri="{FF2B5EF4-FFF2-40B4-BE49-F238E27FC236}">
                <a16:creationId xmlns:a16="http://schemas.microsoft.com/office/drawing/2014/main" id="{2BE82B3D-C455-4D8F-9A0F-681BBDAA1AC9}"/>
              </a:ext>
            </a:extLst>
          </p:cNvPr>
          <p:cNvSpPr/>
          <p:nvPr/>
        </p:nvSpPr>
        <p:spPr bwMode="auto">
          <a:xfrm>
            <a:off x="5309915" y="4982779"/>
            <a:ext cx="3541478" cy="1519776"/>
          </a:xfrm>
          <a:prstGeom prst="wedgeRoundRectCallout">
            <a:avLst>
              <a:gd name="adj1" fmla="val -48430"/>
              <a:gd name="adj2" fmla="val -66975"/>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a:ln>
                <a:noFill/>
              </a:ln>
              <a:solidFill>
                <a:srgbClr val="C00000"/>
              </a:solidFill>
              <a:effectLst/>
              <a:latin typeface="Arial" charset="0"/>
            </a:endParaRPr>
          </a:p>
        </p:txBody>
      </p:sp>
      <p:sp>
        <p:nvSpPr>
          <p:cNvPr id="8" name="TextBox 7">
            <a:extLst>
              <a:ext uri="{FF2B5EF4-FFF2-40B4-BE49-F238E27FC236}">
                <a16:creationId xmlns:a16="http://schemas.microsoft.com/office/drawing/2014/main" id="{6E98C091-1B46-4CEC-8FD5-14FA792D6455}"/>
              </a:ext>
            </a:extLst>
          </p:cNvPr>
          <p:cNvSpPr txBox="1"/>
          <p:nvPr/>
        </p:nvSpPr>
        <p:spPr>
          <a:xfrm>
            <a:off x="5386741" y="5802421"/>
            <a:ext cx="1185004" cy="369332"/>
          </a:xfrm>
          <a:prstGeom prst="rect">
            <a:avLst/>
          </a:prstGeom>
          <a:noFill/>
        </p:spPr>
        <p:txBody>
          <a:bodyPr wrap="none" rtlCol="0">
            <a:spAutoFit/>
          </a:bodyPr>
          <a:lstStyle/>
          <a:p>
            <a:r>
              <a:rPr lang="en-US" dirty="0"/>
              <a:t>Feature A</a:t>
            </a:r>
          </a:p>
        </p:txBody>
      </p:sp>
      <p:sp>
        <p:nvSpPr>
          <p:cNvPr id="9" name="TextBox 8">
            <a:extLst>
              <a:ext uri="{FF2B5EF4-FFF2-40B4-BE49-F238E27FC236}">
                <a16:creationId xmlns:a16="http://schemas.microsoft.com/office/drawing/2014/main" id="{10FE2AF2-C96A-435B-92E0-B5B90B1FCA03}"/>
              </a:ext>
            </a:extLst>
          </p:cNvPr>
          <p:cNvSpPr txBox="1"/>
          <p:nvPr/>
        </p:nvSpPr>
        <p:spPr>
          <a:xfrm>
            <a:off x="7326458" y="4941835"/>
            <a:ext cx="1197764" cy="369332"/>
          </a:xfrm>
          <a:prstGeom prst="rect">
            <a:avLst/>
          </a:prstGeom>
          <a:noFill/>
        </p:spPr>
        <p:txBody>
          <a:bodyPr wrap="none" rtlCol="0">
            <a:spAutoFit/>
          </a:bodyPr>
          <a:lstStyle/>
          <a:p>
            <a:r>
              <a:rPr lang="en-US" dirty="0"/>
              <a:t>Feature B</a:t>
            </a:r>
          </a:p>
        </p:txBody>
      </p:sp>
      <p:graphicFrame>
        <p:nvGraphicFramePr>
          <p:cNvPr id="7" name="Table 6">
            <a:extLst>
              <a:ext uri="{FF2B5EF4-FFF2-40B4-BE49-F238E27FC236}">
                <a16:creationId xmlns:a16="http://schemas.microsoft.com/office/drawing/2014/main" id="{ABD97C1D-3B01-4347-BE3A-D00D9877F613}"/>
              </a:ext>
            </a:extLst>
          </p:cNvPr>
          <p:cNvGraphicFramePr>
            <a:graphicFrameLocks noGrp="1"/>
          </p:cNvGraphicFramePr>
          <p:nvPr>
            <p:extLst>
              <p:ext uri="{D42A27DB-BD31-4B8C-83A1-F6EECF244321}">
                <p14:modId xmlns:p14="http://schemas.microsoft.com/office/powerpoint/2010/main" val="2761452203"/>
              </p:ext>
            </p:extLst>
          </p:nvPr>
        </p:nvGraphicFramePr>
        <p:xfrm>
          <a:off x="6587375" y="5285236"/>
          <a:ext cx="1985109" cy="1112520"/>
        </p:xfrm>
        <a:graphic>
          <a:graphicData uri="http://schemas.openxmlformats.org/drawingml/2006/table">
            <a:tbl>
              <a:tblPr firstRow="1" bandRow="1">
                <a:tableStyleId>{5940675A-B579-460E-94D1-54222C63F5DA}</a:tableStyleId>
              </a:tblPr>
              <a:tblGrid>
                <a:gridCol w="570525">
                  <a:extLst>
                    <a:ext uri="{9D8B030D-6E8A-4147-A177-3AD203B41FA5}">
                      <a16:colId xmlns:a16="http://schemas.microsoft.com/office/drawing/2014/main" val="4200498784"/>
                    </a:ext>
                  </a:extLst>
                </a:gridCol>
                <a:gridCol w="687754">
                  <a:extLst>
                    <a:ext uri="{9D8B030D-6E8A-4147-A177-3AD203B41FA5}">
                      <a16:colId xmlns:a16="http://schemas.microsoft.com/office/drawing/2014/main" val="426809193"/>
                    </a:ext>
                  </a:extLst>
                </a:gridCol>
                <a:gridCol w="726830">
                  <a:extLst>
                    <a:ext uri="{9D8B030D-6E8A-4147-A177-3AD203B41FA5}">
                      <a16:colId xmlns:a16="http://schemas.microsoft.com/office/drawing/2014/main" val="2939420898"/>
                    </a:ext>
                  </a:extLst>
                </a:gridCol>
              </a:tblGrid>
              <a:tr h="370840">
                <a:tc>
                  <a:txBody>
                    <a:bodyPr/>
                    <a:lstStyle/>
                    <a:p>
                      <a:endParaRPr lang="en-US" dirty="0"/>
                    </a:p>
                  </a:txBody>
                  <a:tcPr/>
                </a:tc>
                <a:tc>
                  <a:txBody>
                    <a:bodyPr/>
                    <a:lstStyle/>
                    <a:p>
                      <a:pPr algn="ctr"/>
                      <a:r>
                        <a:rPr lang="en-US" dirty="0"/>
                        <a:t>No</a:t>
                      </a:r>
                    </a:p>
                  </a:txBody>
                  <a:tcPr>
                    <a:solidFill>
                      <a:schemeClr val="accent1">
                        <a:lumMod val="20000"/>
                        <a:lumOff val="80000"/>
                      </a:schemeClr>
                    </a:solidFill>
                  </a:tcPr>
                </a:tc>
                <a:tc>
                  <a:txBody>
                    <a:bodyPr/>
                    <a:lstStyle/>
                    <a:p>
                      <a:pPr algn="ctr"/>
                      <a:r>
                        <a:rPr lang="en-US" dirty="0"/>
                        <a:t>Yes</a:t>
                      </a:r>
                    </a:p>
                  </a:txBody>
                  <a:tcPr>
                    <a:solidFill>
                      <a:schemeClr val="accent1">
                        <a:lumMod val="20000"/>
                        <a:lumOff val="80000"/>
                      </a:schemeClr>
                    </a:solidFill>
                  </a:tcPr>
                </a:tc>
                <a:extLst>
                  <a:ext uri="{0D108BD9-81ED-4DB2-BD59-A6C34878D82A}">
                    <a16:rowId xmlns:a16="http://schemas.microsoft.com/office/drawing/2014/main" val="319545049"/>
                  </a:ext>
                </a:extLst>
              </a:tr>
              <a:tr h="370840">
                <a:tc>
                  <a:txBody>
                    <a:bodyPr/>
                    <a:lstStyle/>
                    <a:p>
                      <a:pPr marL="0" algn="ctr" defTabSz="914400" rtl="0" eaLnBrk="1" latinLnBrk="0" hangingPunct="1"/>
                      <a:r>
                        <a:rPr lang="en-US" sz="1800" kern="1200" dirty="0">
                          <a:solidFill>
                            <a:schemeClr val="tx1"/>
                          </a:solidFill>
                          <a:latin typeface="+mn-lt"/>
                          <a:ea typeface="+mn-ea"/>
                          <a:cs typeface="+mn-cs"/>
                        </a:rPr>
                        <a:t>No</a:t>
                      </a:r>
                    </a:p>
                  </a:txBody>
                  <a:tcPr>
                    <a:solidFill>
                      <a:schemeClr val="accent1">
                        <a:lumMod val="20000"/>
                        <a:lumOff val="80000"/>
                      </a:schemeClr>
                    </a:solidFill>
                  </a:tcPr>
                </a:tc>
                <a:tc>
                  <a:txBody>
                    <a:bodyPr/>
                    <a:lstStyle/>
                    <a:p>
                      <a:pPr algn="ct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extLst>
                  <a:ext uri="{0D108BD9-81ED-4DB2-BD59-A6C34878D82A}">
                    <a16:rowId xmlns:a16="http://schemas.microsoft.com/office/drawing/2014/main" val="606438931"/>
                  </a:ext>
                </a:extLst>
              </a:tr>
              <a:tr h="370840">
                <a:tc>
                  <a:txBody>
                    <a:bodyPr/>
                    <a:lstStyle/>
                    <a:p>
                      <a:pPr marL="0" algn="ctr" defTabSz="914400" rtl="0" eaLnBrk="1" latinLnBrk="0" hangingPunct="1"/>
                      <a:r>
                        <a:rPr lang="en-US" sz="1800" kern="1200" dirty="0">
                          <a:solidFill>
                            <a:schemeClr val="tx1"/>
                          </a:solidFill>
                          <a:latin typeface="+mn-lt"/>
                          <a:ea typeface="+mn-ea"/>
                          <a:cs typeface="+mn-cs"/>
                        </a:rPr>
                        <a:t>Yes</a:t>
                      </a:r>
                    </a:p>
                  </a:txBody>
                  <a:tcPr>
                    <a:solidFill>
                      <a:schemeClr val="accent1">
                        <a:lumMod val="20000"/>
                        <a:lumOff val="80000"/>
                      </a:schemeClr>
                    </a:solidFill>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tc>
                <a:extLst>
                  <a:ext uri="{0D108BD9-81ED-4DB2-BD59-A6C34878D82A}">
                    <a16:rowId xmlns:a16="http://schemas.microsoft.com/office/drawing/2014/main" val="2590275737"/>
                  </a:ext>
                </a:extLst>
              </a:tr>
            </a:tbl>
          </a:graphicData>
        </a:graphic>
      </p:graphicFrame>
      <p:sp>
        <p:nvSpPr>
          <p:cNvPr id="10" name="Speech Bubble: Rectangle with Corners Rounded 9">
            <a:extLst>
              <a:ext uri="{FF2B5EF4-FFF2-40B4-BE49-F238E27FC236}">
                <a16:creationId xmlns:a16="http://schemas.microsoft.com/office/drawing/2014/main" id="{E1143140-FBC2-4412-8EC6-E28D884E5914}"/>
              </a:ext>
            </a:extLst>
          </p:cNvPr>
          <p:cNvSpPr/>
          <p:nvPr/>
        </p:nvSpPr>
        <p:spPr bwMode="auto">
          <a:xfrm>
            <a:off x="3054798" y="3257456"/>
            <a:ext cx="3797106" cy="1022634"/>
          </a:xfrm>
          <a:prstGeom prst="wedgeRoundRectCallout">
            <a:avLst>
              <a:gd name="adj1" fmla="val 65500"/>
              <a:gd name="adj2" fmla="val 226765"/>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rgbClr val="C00000"/>
                </a:solidFill>
                <a:effectLst/>
                <a:latin typeface="Arial" charset="0"/>
              </a:rPr>
              <a:t>Avoid 11</a:t>
            </a:r>
            <a:r>
              <a:rPr kumimoji="0" lang="en-US" i="0" u="none" strike="noStrike" cap="none" normalizeH="0" baseline="30000" dirty="0">
                <a:ln>
                  <a:noFill/>
                </a:ln>
                <a:solidFill>
                  <a:srgbClr val="C00000"/>
                </a:solidFill>
                <a:effectLst/>
                <a:latin typeface="Arial" charset="0"/>
              </a:rPr>
              <a:t>th</a:t>
            </a:r>
            <a:r>
              <a:rPr kumimoji="0" lang="en-US" i="0" u="none" strike="noStrike" cap="none" normalizeH="0" dirty="0">
                <a:ln>
                  <a:noFill/>
                </a:ln>
                <a:solidFill>
                  <a:srgbClr val="C00000"/>
                </a:solidFill>
                <a:effectLst/>
                <a:latin typeface="Arial" charset="0"/>
              </a:rPr>
              <a:t>-hour frustration: “Shoot, we never thought to implement the +A/-B configuration”</a:t>
            </a:r>
            <a:endParaRPr kumimoji="0" lang="en-US" i="0" u="none" strike="noStrike" cap="none" normalizeH="0" baseline="0" dirty="0">
              <a:ln>
                <a:noFill/>
              </a:ln>
              <a:solidFill>
                <a:srgbClr val="C00000"/>
              </a:solidFill>
              <a:effectLst/>
              <a:latin typeface="Arial" charset="0"/>
            </a:endParaRPr>
          </a:p>
        </p:txBody>
      </p:sp>
      <p:sp>
        <p:nvSpPr>
          <p:cNvPr id="5" name="Speech Bubble: Rectangle with Corners Rounded 4">
            <a:extLst>
              <a:ext uri="{FF2B5EF4-FFF2-40B4-BE49-F238E27FC236}">
                <a16:creationId xmlns:a16="http://schemas.microsoft.com/office/drawing/2014/main" id="{08B3AD1C-F30C-4F9A-8ECF-E386D78A9847}"/>
              </a:ext>
            </a:extLst>
          </p:cNvPr>
          <p:cNvSpPr/>
          <p:nvPr/>
        </p:nvSpPr>
        <p:spPr bwMode="auto">
          <a:xfrm>
            <a:off x="4173414" y="1188023"/>
            <a:ext cx="4905971" cy="2844715"/>
          </a:xfrm>
          <a:prstGeom prst="wedgeRoundRectCallout">
            <a:avLst>
              <a:gd name="adj1" fmla="val 979"/>
              <a:gd name="adj2" fmla="val -67711"/>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rgbClr val="C00000"/>
                </a:solidFill>
                <a:effectLst/>
                <a:latin typeface="Arial" charset="0"/>
              </a:rPr>
              <a:t>As you write, your</a:t>
            </a:r>
            <a:r>
              <a:rPr kumimoji="0" lang="en-US" i="0" u="none" strike="noStrike" cap="none" normalizeH="0" dirty="0">
                <a:ln>
                  <a:noFill/>
                </a:ln>
                <a:solidFill>
                  <a:srgbClr val="C00000"/>
                </a:solidFill>
                <a:effectLst/>
                <a:latin typeface="Arial" charset="0"/>
              </a:rPr>
              <a:t> outlook typically changes</a:t>
            </a:r>
          </a:p>
          <a:p>
            <a:pPr marL="227013" marR="0" indent="-2270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baseline="0" dirty="0">
                <a:solidFill>
                  <a:srgbClr val="C00000"/>
                </a:solidFill>
                <a:latin typeface="Arial" charset="0"/>
              </a:rPr>
              <a:t>You</a:t>
            </a:r>
            <a:r>
              <a:rPr lang="en-US" dirty="0">
                <a:solidFill>
                  <a:srgbClr val="C00000"/>
                </a:solidFill>
                <a:latin typeface="Arial" charset="0"/>
              </a:rPr>
              <a:t> might realize that YYY is really a contribution of your work</a:t>
            </a:r>
          </a:p>
          <a:p>
            <a:pPr marL="227013" marR="0" indent="-2270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i="0" u="none" strike="noStrike" cap="none" normalizeH="0" baseline="0" dirty="0">
                <a:ln>
                  <a:noFill/>
                </a:ln>
                <a:solidFill>
                  <a:srgbClr val="C00000"/>
                </a:solidFill>
                <a:effectLst/>
                <a:latin typeface="Arial" charset="0"/>
              </a:rPr>
              <a:t>You may need</a:t>
            </a:r>
            <a:r>
              <a:rPr kumimoji="0" lang="en-US" i="0" u="none" strike="noStrike" cap="none" normalizeH="0" dirty="0">
                <a:ln>
                  <a:noFill/>
                </a:ln>
                <a:solidFill>
                  <a:srgbClr val="C00000"/>
                </a:solidFill>
                <a:effectLst/>
                <a:latin typeface="Arial" charset="0"/>
              </a:rPr>
              <a:t> to adjust the research questions, problem statement, etc.</a:t>
            </a:r>
          </a:p>
          <a:p>
            <a:pPr marL="227013" marR="0" indent="-2270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baseline="0" dirty="0">
                <a:solidFill>
                  <a:srgbClr val="C00000"/>
                </a:solidFill>
                <a:latin typeface="Arial" charset="0"/>
              </a:rPr>
              <a:t>…</a:t>
            </a:r>
          </a:p>
          <a:p>
            <a:pPr marL="227013" marR="0" indent="-2270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i="0" u="none" strike="noStrike" cap="none" normalizeH="0" dirty="0">
                <a:ln>
                  <a:noFill/>
                </a:ln>
                <a:solidFill>
                  <a:srgbClr val="C00000"/>
                </a:solidFill>
                <a:effectLst/>
                <a:latin typeface="Arial" charset="0"/>
              </a:rPr>
              <a:t>The final paper should have </a:t>
            </a:r>
            <a:r>
              <a:rPr kumimoji="0" lang="en-US" i="0" u="sng" strike="noStrike" cap="none" normalizeH="0" dirty="0">
                <a:ln>
                  <a:noFill/>
                </a:ln>
                <a:solidFill>
                  <a:srgbClr val="C00000"/>
                </a:solidFill>
                <a:effectLst/>
                <a:latin typeface="Arial" charset="0"/>
              </a:rPr>
              <a:t>no inconsistencies</a:t>
            </a:r>
            <a:r>
              <a:rPr kumimoji="0" lang="en-US" i="0" u="none" strike="noStrike" cap="none" normalizeH="0" dirty="0">
                <a:ln>
                  <a:noFill/>
                </a:ln>
                <a:solidFill>
                  <a:srgbClr val="C00000"/>
                </a:solidFill>
                <a:effectLst/>
                <a:latin typeface="Arial" charset="0"/>
              </a:rPr>
              <a:t> due to different parts being written when you had not-fully-formed views of the work</a:t>
            </a:r>
            <a:endParaRPr kumimoji="0" lang="en-US" i="0" u="none" strike="noStrike" cap="none" normalizeH="0" baseline="0" dirty="0">
              <a:ln>
                <a:noFill/>
              </a:ln>
              <a:solidFill>
                <a:srgbClr val="C00000"/>
              </a:solidFill>
              <a:effectLst/>
              <a:latin typeface="Arial" charset="0"/>
            </a:endParaRPr>
          </a:p>
        </p:txBody>
      </p:sp>
      <p:sp>
        <p:nvSpPr>
          <p:cNvPr id="11" name="Speech Bubble: Rectangle with Corners Rounded 10">
            <a:extLst>
              <a:ext uri="{FF2B5EF4-FFF2-40B4-BE49-F238E27FC236}">
                <a16:creationId xmlns:a16="http://schemas.microsoft.com/office/drawing/2014/main" id="{20A494A3-F209-442B-996C-4D9294C1C120}"/>
              </a:ext>
            </a:extLst>
          </p:cNvPr>
          <p:cNvSpPr/>
          <p:nvPr/>
        </p:nvSpPr>
        <p:spPr bwMode="auto">
          <a:xfrm>
            <a:off x="224538" y="123185"/>
            <a:ext cx="3849021" cy="1486653"/>
          </a:xfrm>
          <a:prstGeom prst="wedgeRoundRectCallout">
            <a:avLst>
              <a:gd name="adj1" fmla="val 16304"/>
              <a:gd name="adj2" fmla="val 142974"/>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3038" marR="0" indent="-1730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a:solidFill>
                  <a:srgbClr val="C00000"/>
                </a:solidFill>
                <a:latin typeface="Arial" charset="0"/>
              </a:rPr>
              <a:t>Settle on example figures, code, illustrative diagrams, etc. early</a:t>
            </a:r>
          </a:p>
          <a:p>
            <a:pPr marL="173038" marR="0" indent="-1730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i="0" u="none" strike="noStrike" cap="none" normalizeH="0" baseline="0" dirty="0">
                <a:ln>
                  <a:noFill/>
                </a:ln>
                <a:solidFill>
                  <a:srgbClr val="C00000"/>
                </a:solidFill>
                <a:effectLst/>
                <a:latin typeface="Arial" charset="0"/>
              </a:rPr>
              <a:t>The Overview then “writes itself”: discuss/explain</a:t>
            </a:r>
            <a:r>
              <a:rPr kumimoji="0" lang="en-US" i="0" u="none" strike="noStrike" cap="none" normalizeH="0" dirty="0">
                <a:ln>
                  <a:noFill/>
                </a:ln>
                <a:solidFill>
                  <a:srgbClr val="C00000"/>
                </a:solidFill>
                <a:effectLst/>
                <a:latin typeface="Arial" charset="0"/>
              </a:rPr>
              <a:t> the elements of the example systematically</a:t>
            </a:r>
            <a:endParaRPr kumimoji="0" lang="en-US"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912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9" presetClass="exit" presetSubtype="0" fill="hold" grpId="1" nodeType="withEffect">
                                  <p:stCondLst>
                                    <p:cond delay="0"/>
                                  </p:stCondLst>
                                  <p:childTnLst>
                                    <p:animEffect transition="out" filter="dissolv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8" grpId="1"/>
      <p:bldP spid="9" grpId="0"/>
      <p:bldP spid="9" grpId="1"/>
      <p:bldP spid="10" grpId="0" animBg="1"/>
      <p:bldP spid="10" grpId="1" animBg="1"/>
      <p:bldP spid="5" grpId="0" animBg="1"/>
      <p:bldP spid="11" grpId="0" animBg="1"/>
      <p:bldP spid="1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DA49-DA1D-4225-9F0A-F9B6D96E1E0C}"/>
              </a:ext>
            </a:extLst>
          </p:cNvPr>
          <p:cNvSpPr>
            <a:spLocks noGrp="1"/>
          </p:cNvSpPr>
          <p:nvPr>
            <p:ph type="title"/>
          </p:nvPr>
        </p:nvSpPr>
        <p:spPr/>
        <p:txBody>
          <a:bodyPr/>
          <a:lstStyle/>
          <a:p>
            <a:r>
              <a:rPr lang="en-US" dirty="0"/>
              <a:t>One Way to Force Yourself … Give a Talk</a:t>
            </a:r>
          </a:p>
        </p:txBody>
      </p:sp>
      <p:sp>
        <p:nvSpPr>
          <p:cNvPr id="3" name="Content Placeholder 2">
            <a:extLst>
              <a:ext uri="{FF2B5EF4-FFF2-40B4-BE49-F238E27FC236}">
                <a16:creationId xmlns:a16="http://schemas.microsoft.com/office/drawing/2014/main" id="{455567D9-4555-4DAD-B5C0-E1B05AD4A899}"/>
              </a:ext>
            </a:extLst>
          </p:cNvPr>
          <p:cNvSpPr>
            <a:spLocks noGrp="1"/>
          </p:cNvSpPr>
          <p:nvPr>
            <p:ph idx="1"/>
          </p:nvPr>
        </p:nvSpPr>
        <p:spPr>
          <a:xfrm>
            <a:off x="373380" y="1295400"/>
            <a:ext cx="8595360" cy="4830763"/>
          </a:xfrm>
          <a:ln>
            <a:noFill/>
          </a:ln>
        </p:spPr>
        <p:txBody>
          <a:bodyPr>
            <a:normAutofit lnSpcReduction="10000"/>
          </a:bodyPr>
          <a:lstStyle/>
          <a:p>
            <a:r>
              <a:rPr lang="en-US" dirty="0"/>
              <a:t>Usual situation</a:t>
            </a:r>
          </a:p>
          <a:p>
            <a:pPr lvl="1"/>
            <a:r>
              <a:rPr lang="en-US" dirty="0"/>
              <a:t>Write paper and submit to conference</a:t>
            </a:r>
          </a:p>
          <a:p>
            <a:pPr lvl="1"/>
            <a:r>
              <a:rPr lang="en-US" dirty="0"/>
              <a:t>If accepted, make final revisions</a:t>
            </a:r>
          </a:p>
          <a:p>
            <a:pPr lvl="1"/>
            <a:r>
              <a:rPr lang="en-US" dirty="0"/>
              <a:t>Conference approaching!  Make slides for talk</a:t>
            </a:r>
          </a:p>
          <a:p>
            <a:pPr lvl="2"/>
            <a:r>
              <a:rPr lang="en-US" dirty="0"/>
              <a:t>Hmm … how can I convey my idea without all the Greek letters?</a:t>
            </a:r>
          </a:p>
          <a:p>
            <a:pPr lvl="2"/>
            <a:r>
              <a:rPr lang="en-US" dirty="0"/>
              <a:t>Create appropriate diagrams</a:t>
            </a:r>
          </a:p>
          <a:p>
            <a:r>
              <a:rPr lang="en-US" dirty="0">
                <a:solidFill>
                  <a:srgbClr val="C00000"/>
                </a:solidFill>
              </a:rPr>
              <a:t>Often the diagrams in talks are superior to those in the paper!!!</a:t>
            </a:r>
          </a:p>
          <a:p>
            <a:pPr lvl="1"/>
            <a:r>
              <a:rPr lang="en-US" dirty="0"/>
              <a:t>“Darn, I wish I had used this diagram in the paper . . .”</a:t>
            </a:r>
          </a:p>
          <a:p>
            <a:r>
              <a:rPr lang="en-US" dirty="0"/>
              <a:t>Avoid remorse: giving a talk in your group will force you to make those diagrams early</a:t>
            </a:r>
          </a:p>
          <a:p>
            <a:pPr lvl="1"/>
            <a:endParaRPr lang="en-US" dirty="0"/>
          </a:p>
        </p:txBody>
      </p:sp>
      <p:sp>
        <p:nvSpPr>
          <p:cNvPr id="4" name="Slide Number Placeholder 3">
            <a:extLst>
              <a:ext uri="{FF2B5EF4-FFF2-40B4-BE49-F238E27FC236}">
                <a16:creationId xmlns:a16="http://schemas.microsoft.com/office/drawing/2014/main" id="{BD0097B3-9874-4CEC-8DA6-2F291247B88A}"/>
              </a:ext>
            </a:extLst>
          </p:cNvPr>
          <p:cNvSpPr>
            <a:spLocks noGrp="1"/>
          </p:cNvSpPr>
          <p:nvPr>
            <p:ph type="sldNum" sz="quarter" idx="12"/>
          </p:nvPr>
        </p:nvSpPr>
        <p:spPr/>
        <p:txBody>
          <a:bodyPr/>
          <a:lstStyle/>
          <a:p>
            <a:fld id="{60AD1266-7CE3-2146-B859-359ABF1E0203}" type="slidenum">
              <a:rPr lang="en-US" smtClean="0"/>
              <a:t>56</a:t>
            </a:fld>
            <a:endParaRPr lang="en-US"/>
          </a:p>
        </p:txBody>
      </p:sp>
      <p:sp>
        <p:nvSpPr>
          <p:cNvPr id="5" name="Speech Bubble: Rectangle with Corners Rounded 4">
            <a:extLst>
              <a:ext uri="{FF2B5EF4-FFF2-40B4-BE49-F238E27FC236}">
                <a16:creationId xmlns:a16="http://schemas.microsoft.com/office/drawing/2014/main" id="{B27885F5-96B6-4D2C-8338-8A5039AD1376}"/>
              </a:ext>
            </a:extLst>
          </p:cNvPr>
          <p:cNvSpPr/>
          <p:nvPr/>
        </p:nvSpPr>
        <p:spPr bwMode="auto">
          <a:xfrm>
            <a:off x="3363978" y="1677665"/>
            <a:ext cx="3849021" cy="1486653"/>
          </a:xfrm>
          <a:prstGeom prst="wedgeRoundRectCallout">
            <a:avLst>
              <a:gd name="adj1" fmla="val 16304"/>
              <a:gd name="adj2" fmla="val 142974"/>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3038" marR="0" indent="-1730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a:solidFill>
                  <a:srgbClr val="C00000"/>
                </a:solidFill>
                <a:latin typeface="Arial" charset="0"/>
              </a:rPr>
              <a:t>Settle on example figures, code, illustrative diagrams, etc. early</a:t>
            </a:r>
          </a:p>
          <a:p>
            <a:pPr marL="173038" marR="0" indent="-1730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i="0" u="none" strike="noStrike" cap="none" normalizeH="0" baseline="0" dirty="0">
                <a:ln>
                  <a:noFill/>
                </a:ln>
                <a:solidFill>
                  <a:srgbClr val="C00000"/>
                </a:solidFill>
                <a:effectLst/>
                <a:latin typeface="Arial" charset="0"/>
              </a:rPr>
              <a:t>The Overview then “writes itself”: discuss/explain</a:t>
            </a:r>
            <a:r>
              <a:rPr kumimoji="0" lang="en-US" i="0" u="none" strike="noStrike" cap="none" normalizeH="0" dirty="0">
                <a:ln>
                  <a:noFill/>
                </a:ln>
                <a:solidFill>
                  <a:srgbClr val="C00000"/>
                </a:solidFill>
                <a:effectLst/>
                <a:latin typeface="Arial" charset="0"/>
              </a:rPr>
              <a:t> the elements of the example systematically</a:t>
            </a:r>
            <a:endParaRPr kumimoji="0" lang="en-US"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62002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dissolv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61B5-B221-4245-A9E4-3EBFAF8BFE85}"/>
              </a:ext>
            </a:extLst>
          </p:cNvPr>
          <p:cNvSpPr>
            <a:spLocks noGrp="1"/>
          </p:cNvSpPr>
          <p:nvPr>
            <p:ph type="title"/>
          </p:nvPr>
        </p:nvSpPr>
        <p:spPr>
          <a:xfrm>
            <a:off x="0" y="274638"/>
            <a:ext cx="9144000" cy="868362"/>
          </a:xfrm>
        </p:spPr>
        <p:txBody>
          <a:bodyPr>
            <a:normAutofit fontScale="90000"/>
          </a:bodyPr>
          <a:lstStyle/>
          <a:p>
            <a:r>
              <a:rPr lang="en-US" dirty="0"/>
              <a:t>Storyboarding: Plan How to Use the Allowed Space</a:t>
            </a:r>
          </a:p>
        </p:txBody>
      </p:sp>
      <p:sp>
        <p:nvSpPr>
          <p:cNvPr id="4" name="Slide Number Placeholder 3">
            <a:extLst>
              <a:ext uri="{FF2B5EF4-FFF2-40B4-BE49-F238E27FC236}">
                <a16:creationId xmlns:a16="http://schemas.microsoft.com/office/drawing/2014/main" id="{7C41E459-AEA0-4896-9AC7-A9A3394F4DF8}"/>
              </a:ext>
            </a:extLst>
          </p:cNvPr>
          <p:cNvSpPr>
            <a:spLocks noGrp="1"/>
          </p:cNvSpPr>
          <p:nvPr>
            <p:ph type="sldNum" sz="quarter" idx="12"/>
          </p:nvPr>
        </p:nvSpPr>
        <p:spPr/>
        <p:txBody>
          <a:bodyPr/>
          <a:lstStyle/>
          <a:p>
            <a:fld id="{60AD1266-7CE3-2146-B859-359ABF1E0203}" type="slidenum">
              <a:rPr lang="en-US" smtClean="0"/>
              <a:t>57</a:t>
            </a:fld>
            <a:endParaRPr lang="en-US"/>
          </a:p>
        </p:txBody>
      </p:sp>
      <p:pic>
        <p:nvPicPr>
          <p:cNvPr id="6" name="Picture 5">
            <a:extLst>
              <a:ext uri="{FF2B5EF4-FFF2-40B4-BE49-F238E27FC236}">
                <a16:creationId xmlns:a16="http://schemas.microsoft.com/office/drawing/2014/main" id="{17BFF40D-98E6-4930-9939-66BFA0069177}"/>
              </a:ext>
            </a:extLst>
          </p:cNvPr>
          <p:cNvPicPr>
            <a:picLocks noChangeAspect="1"/>
          </p:cNvPicPr>
          <p:nvPr/>
        </p:nvPicPr>
        <p:blipFill>
          <a:blip r:embed="rId2"/>
          <a:stretch>
            <a:fillRect/>
          </a:stretch>
        </p:blipFill>
        <p:spPr>
          <a:xfrm>
            <a:off x="306475" y="1462549"/>
            <a:ext cx="8380325" cy="4570457"/>
          </a:xfrm>
          <a:prstGeom prst="rect">
            <a:avLst/>
          </a:prstGeom>
          <a:ln>
            <a:solidFill>
              <a:schemeClr val="tx1"/>
            </a:solidFill>
          </a:ln>
        </p:spPr>
      </p:pic>
    </p:spTree>
    <p:extLst>
      <p:ext uri="{BB962C8B-B14F-4D97-AF65-F5344CB8AC3E}">
        <p14:creationId xmlns:p14="http://schemas.microsoft.com/office/powerpoint/2010/main" val="3246566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4A61-6772-4271-BA1E-7296B925AE18}"/>
              </a:ext>
            </a:extLst>
          </p:cNvPr>
          <p:cNvSpPr>
            <a:spLocks noGrp="1"/>
          </p:cNvSpPr>
          <p:nvPr>
            <p:ph type="title"/>
          </p:nvPr>
        </p:nvSpPr>
        <p:spPr/>
        <p:txBody>
          <a:bodyPr>
            <a:normAutofit fontScale="90000"/>
          </a:bodyPr>
          <a:lstStyle/>
          <a:p>
            <a:r>
              <a:rPr lang="en-US" dirty="0"/>
              <a:t>Adopt a Differential Perspective</a:t>
            </a:r>
            <a:br>
              <a:rPr lang="en-US" dirty="0"/>
            </a:br>
            <a:r>
              <a:rPr lang="en-US" dirty="0"/>
              <a:t>(when appropriate)</a:t>
            </a:r>
          </a:p>
        </p:txBody>
      </p:sp>
      <p:sp>
        <p:nvSpPr>
          <p:cNvPr id="3" name="Content Placeholder 2">
            <a:extLst>
              <a:ext uri="{FF2B5EF4-FFF2-40B4-BE49-F238E27FC236}">
                <a16:creationId xmlns:a16="http://schemas.microsoft.com/office/drawing/2014/main" id="{E0B65F19-64C8-4701-99C0-455804DF4671}"/>
              </a:ext>
            </a:extLst>
          </p:cNvPr>
          <p:cNvSpPr>
            <a:spLocks noGrp="1"/>
          </p:cNvSpPr>
          <p:nvPr>
            <p:ph idx="1"/>
          </p:nvPr>
        </p:nvSpPr>
        <p:spPr/>
        <p:txBody>
          <a:bodyPr>
            <a:normAutofit/>
          </a:bodyPr>
          <a:lstStyle/>
          <a:p>
            <a:pPr marL="0" indent="0">
              <a:buNone/>
            </a:pPr>
            <a:r>
              <a:rPr lang="en-US" b="0" dirty="0"/>
              <a:t>Challenge: need to overcome reviewers’ bias to think </a:t>
            </a:r>
            <a:r>
              <a:rPr kumimoji="0" lang="en-US" sz="2800" i="0" u="none" strike="noStrike" cap="none" normalizeH="0" baseline="0" dirty="0">
                <a:ln>
                  <a:noFill/>
                </a:ln>
                <a:effectLst/>
                <a:latin typeface="Arial" charset="0"/>
              </a:rPr>
              <a:t>“This work is just a minor increment on XXX.”</a:t>
            </a:r>
            <a:endParaRPr lang="en-US" dirty="0"/>
          </a:p>
          <a:p>
            <a:r>
              <a:rPr lang="en-US" dirty="0"/>
              <a:t>Introduction</a:t>
            </a:r>
          </a:p>
          <a:p>
            <a:pPr marL="569913" lvl="1" indent="-171450" eaLnBrk="0" hangingPunct="0">
              <a:spcBef>
                <a:spcPct val="0"/>
              </a:spcBef>
              <a:buFont typeface="Arial" panose="020B0604020202020204" pitchFamily="34" charset="0"/>
              <a:buChar char="•"/>
            </a:pPr>
            <a:r>
              <a:rPr lang="en-US" sz="2000" dirty="0">
                <a:latin typeface="Arial" charset="0"/>
              </a:rPr>
              <a:t>Sometimes the best way to introduce your idea might be to contrast it with some well-known concept</a:t>
            </a:r>
          </a:p>
          <a:p>
            <a:pPr marL="569913" lvl="1" indent="-171450" eaLnBrk="0" hangingPunct="0">
              <a:spcBef>
                <a:spcPct val="0"/>
              </a:spcBef>
              <a:buFont typeface="Arial" panose="020B0604020202020204" pitchFamily="34" charset="0"/>
              <a:buChar char="•"/>
            </a:pPr>
            <a:r>
              <a:rPr kumimoji="0" lang="en-US" sz="2000" i="0" u="none" strike="noStrike" cap="none" normalizeH="0" baseline="0" dirty="0">
                <a:ln>
                  <a:noFill/>
                </a:ln>
                <a:effectLst/>
                <a:latin typeface="Arial" charset="0"/>
              </a:rPr>
              <a:t>Want to </a:t>
            </a:r>
            <a:r>
              <a:rPr lang="en-US" sz="2000" dirty="0">
                <a:latin typeface="Arial" charset="0"/>
              </a:rPr>
              <a:t>ensure that </a:t>
            </a:r>
            <a:r>
              <a:rPr kumimoji="0" lang="en-US" sz="2000" i="0" u="none" strike="noStrike" cap="none" normalizeH="0" baseline="0" dirty="0">
                <a:ln>
                  <a:noFill/>
                </a:ln>
                <a:effectLst/>
                <a:latin typeface="Arial" charset="0"/>
              </a:rPr>
              <a:t>the reviewer does not dismiss your idea as “It’s just the same as something I already know about.”</a:t>
            </a:r>
          </a:p>
          <a:p>
            <a:r>
              <a:rPr lang="en-US" dirty="0"/>
              <a:t>Overview &amp; Core Algorithm/Idea (next slide)</a:t>
            </a:r>
          </a:p>
          <a:p>
            <a:r>
              <a:rPr lang="en-US" dirty="0"/>
              <a:t>Related Work</a:t>
            </a:r>
          </a:p>
          <a:p>
            <a:pPr marL="569913" lvl="1" indent="-171450" eaLnBrk="0" hangingPunct="0">
              <a:spcBef>
                <a:spcPct val="0"/>
              </a:spcBef>
              <a:buFont typeface="Arial" panose="020B0604020202020204" pitchFamily="34" charset="0"/>
              <a:buChar char="•"/>
            </a:pPr>
            <a:r>
              <a:rPr lang="en-US" sz="2000" dirty="0"/>
              <a:t>“Complimentary + complementary”</a:t>
            </a:r>
          </a:p>
          <a:p>
            <a:pPr marL="171450" indent="-171450" eaLnBrk="0" hangingPunct="0">
              <a:spcBef>
                <a:spcPct val="0"/>
              </a:spcBef>
              <a:buFont typeface="Arial" panose="020B0604020202020204" pitchFamily="34" charset="0"/>
              <a:buChar char="•"/>
            </a:pPr>
            <a:endParaRPr kumimoji="0" lang="en-US" sz="2400" i="0" u="none" strike="noStrike" cap="none" normalizeH="0" baseline="0" dirty="0">
              <a:ln>
                <a:noFill/>
              </a:ln>
              <a:effectLst/>
              <a:latin typeface="Arial" charset="0"/>
            </a:endParaRPr>
          </a:p>
          <a:p>
            <a:pPr lvl="1"/>
            <a:endParaRPr lang="en-US" dirty="0"/>
          </a:p>
        </p:txBody>
      </p:sp>
      <p:sp>
        <p:nvSpPr>
          <p:cNvPr id="4" name="Slide Number Placeholder 3">
            <a:extLst>
              <a:ext uri="{FF2B5EF4-FFF2-40B4-BE49-F238E27FC236}">
                <a16:creationId xmlns:a16="http://schemas.microsoft.com/office/drawing/2014/main" id="{5E397A53-3314-4E02-8226-74281F5D745C}"/>
              </a:ext>
            </a:extLst>
          </p:cNvPr>
          <p:cNvSpPr>
            <a:spLocks noGrp="1"/>
          </p:cNvSpPr>
          <p:nvPr>
            <p:ph type="sldNum" sz="quarter" idx="12"/>
          </p:nvPr>
        </p:nvSpPr>
        <p:spPr/>
        <p:txBody>
          <a:bodyPr/>
          <a:lstStyle/>
          <a:p>
            <a:fld id="{60AD1266-7CE3-2146-B859-359ABF1E0203}" type="slidenum">
              <a:rPr lang="en-US" smtClean="0"/>
              <a:t>58</a:t>
            </a:fld>
            <a:endParaRPr lang="en-US"/>
          </a:p>
        </p:txBody>
      </p:sp>
    </p:spTree>
    <p:extLst>
      <p:ext uri="{BB962C8B-B14F-4D97-AF65-F5344CB8AC3E}">
        <p14:creationId xmlns:p14="http://schemas.microsoft.com/office/powerpoint/2010/main" val="1094223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C632-14C3-42D6-BCF7-CB60FA322E4D}"/>
              </a:ext>
            </a:extLst>
          </p:cNvPr>
          <p:cNvSpPr>
            <a:spLocks noGrp="1"/>
          </p:cNvSpPr>
          <p:nvPr>
            <p:ph type="title"/>
          </p:nvPr>
        </p:nvSpPr>
        <p:spPr/>
        <p:txBody>
          <a:bodyPr>
            <a:normAutofit fontScale="90000"/>
          </a:bodyPr>
          <a:lstStyle/>
          <a:p>
            <a:r>
              <a:rPr lang="en-US" dirty="0"/>
              <a:t>Adopt a Differential Perspective</a:t>
            </a:r>
            <a:br>
              <a:rPr lang="en-US" dirty="0"/>
            </a:br>
            <a:r>
              <a:rPr lang="en-US" dirty="0"/>
              <a:t>(when appropriate)</a:t>
            </a:r>
          </a:p>
        </p:txBody>
      </p:sp>
      <p:sp>
        <p:nvSpPr>
          <p:cNvPr id="3" name="Content Placeholder 2">
            <a:extLst>
              <a:ext uri="{FF2B5EF4-FFF2-40B4-BE49-F238E27FC236}">
                <a16:creationId xmlns:a16="http://schemas.microsoft.com/office/drawing/2014/main" id="{1A89983B-FEF1-4DCE-88EC-73B5DA1CDF55}"/>
              </a:ext>
            </a:extLst>
          </p:cNvPr>
          <p:cNvSpPr>
            <a:spLocks noGrp="1"/>
          </p:cNvSpPr>
          <p:nvPr>
            <p:ph idx="1"/>
          </p:nvPr>
        </p:nvSpPr>
        <p:spPr>
          <a:xfrm>
            <a:off x="457200" y="1295401"/>
            <a:ext cx="8229600" cy="571500"/>
          </a:xfrm>
        </p:spPr>
        <p:txBody>
          <a:bodyPr>
            <a:normAutofit/>
          </a:bodyPr>
          <a:lstStyle/>
          <a:p>
            <a:pPr marL="0" indent="0">
              <a:buNone/>
            </a:pPr>
            <a:r>
              <a:rPr lang="en-US" sz="2400" dirty="0"/>
              <a:t>Sometimes it is the best way to explain an idea</a:t>
            </a:r>
          </a:p>
        </p:txBody>
      </p:sp>
      <p:sp>
        <p:nvSpPr>
          <p:cNvPr id="4" name="Slide Number Placeholder 3">
            <a:extLst>
              <a:ext uri="{FF2B5EF4-FFF2-40B4-BE49-F238E27FC236}">
                <a16:creationId xmlns:a16="http://schemas.microsoft.com/office/drawing/2014/main" id="{859FC7B0-6121-4639-A5D7-DB3A1283014E}"/>
              </a:ext>
            </a:extLst>
          </p:cNvPr>
          <p:cNvSpPr>
            <a:spLocks noGrp="1"/>
          </p:cNvSpPr>
          <p:nvPr>
            <p:ph type="sldNum" sz="quarter" idx="12"/>
          </p:nvPr>
        </p:nvSpPr>
        <p:spPr>
          <a:xfrm>
            <a:off x="304800" y="6301740"/>
            <a:ext cx="304800" cy="304800"/>
          </a:xfrm>
        </p:spPr>
        <p:txBody>
          <a:bodyPr/>
          <a:lstStyle/>
          <a:p>
            <a:fld id="{60AD1266-7CE3-2146-B859-359ABF1E0203}" type="slidenum">
              <a:rPr lang="en-US" smtClean="0"/>
              <a:t>59</a:t>
            </a:fld>
            <a:endParaRPr lang="en-US"/>
          </a:p>
        </p:txBody>
      </p:sp>
      <p:pic>
        <p:nvPicPr>
          <p:cNvPr id="5" name="Picture 4" descr="A screenshot of a computer&#10;&#10;Description automatically generated with medium confidence">
            <a:extLst>
              <a:ext uri="{FF2B5EF4-FFF2-40B4-BE49-F238E27FC236}">
                <a16:creationId xmlns:a16="http://schemas.microsoft.com/office/drawing/2014/main" id="{E82C32FA-3228-4673-A6CE-8FF9B1446B3F}"/>
              </a:ext>
            </a:extLst>
          </p:cNvPr>
          <p:cNvPicPr>
            <a:picLocks noChangeAspect="1"/>
          </p:cNvPicPr>
          <p:nvPr/>
        </p:nvPicPr>
        <p:blipFill>
          <a:blip r:embed="rId2"/>
          <a:stretch>
            <a:fillRect/>
          </a:stretch>
        </p:blipFill>
        <p:spPr>
          <a:xfrm>
            <a:off x="1702783" y="1904220"/>
            <a:ext cx="5738433" cy="4685555"/>
          </a:xfrm>
          <a:prstGeom prst="rect">
            <a:avLst/>
          </a:prstGeom>
        </p:spPr>
      </p:pic>
      <p:sp>
        <p:nvSpPr>
          <p:cNvPr id="6" name="Rectangle 5">
            <a:extLst>
              <a:ext uri="{FF2B5EF4-FFF2-40B4-BE49-F238E27FC236}">
                <a16:creationId xmlns:a16="http://schemas.microsoft.com/office/drawing/2014/main" id="{D516FF28-2E6F-4426-8B3C-5CB5BCAE9E36}"/>
              </a:ext>
            </a:extLst>
          </p:cNvPr>
          <p:cNvSpPr/>
          <p:nvPr/>
        </p:nvSpPr>
        <p:spPr bwMode="auto">
          <a:xfrm>
            <a:off x="4861560" y="2346960"/>
            <a:ext cx="2579656" cy="4191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7" name="Rectangle 6">
            <a:extLst>
              <a:ext uri="{FF2B5EF4-FFF2-40B4-BE49-F238E27FC236}">
                <a16:creationId xmlns:a16="http://schemas.microsoft.com/office/drawing/2014/main" id="{9E7B40C6-5A1A-48A5-8B02-3902F05A1636}"/>
              </a:ext>
            </a:extLst>
          </p:cNvPr>
          <p:cNvSpPr/>
          <p:nvPr/>
        </p:nvSpPr>
        <p:spPr bwMode="auto">
          <a:xfrm>
            <a:off x="5105400" y="3827897"/>
            <a:ext cx="2125980" cy="164983"/>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8" name="Rectangle 7">
            <a:extLst>
              <a:ext uri="{FF2B5EF4-FFF2-40B4-BE49-F238E27FC236}">
                <a16:creationId xmlns:a16="http://schemas.microsoft.com/office/drawing/2014/main" id="{03A42F8C-DC54-4EE4-9C94-2F39EE16C1F1}"/>
              </a:ext>
            </a:extLst>
          </p:cNvPr>
          <p:cNvSpPr/>
          <p:nvPr/>
        </p:nvSpPr>
        <p:spPr bwMode="auto">
          <a:xfrm>
            <a:off x="5105400" y="4904974"/>
            <a:ext cx="1661160" cy="164983"/>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9844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1084-8D01-46AB-B2AA-FF2CB862C56D}"/>
              </a:ext>
            </a:extLst>
          </p:cNvPr>
          <p:cNvSpPr>
            <a:spLocks noGrp="1"/>
          </p:cNvSpPr>
          <p:nvPr>
            <p:ph type="title"/>
          </p:nvPr>
        </p:nvSpPr>
        <p:spPr/>
        <p:txBody>
          <a:bodyPr/>
          <a:lstStyle/>
          <a:p>
            <a:r>
              <a:rPr lang="en-US" dirty="0"/>
              <a:t>ACM two-column conference format</a:t>
            </a:r>
            <a:br>
              <a:rPr lang="en-US" dirty="0"/>
            </a:br>
            <a:endParaRPr lang="en-US" dirty="0"/>
          </a:p>
        </p:txBody>
      </p:sp>
      <p:sp>
        <p:nvSpPr>
          <p:cNvPr id="3" name="Slide Number Placeholder 2">
            <a:extLst>
              <a:ext uri="{FF2B5EF4-FFF2-40B4-BE49-F238E27FC236}">
                <a16:creationId xmlns:a16="http://schemas.microsoft.com/office/drawing/2014/main" id="{5FCC186A-4975-429B-B038-C8F18C439DFD}"/>
              </a:ext>
            </a:extLst>
          </p:cNvPr>
          <p:cNvSpPr>
            <a:spLocks noGrp="1"/>
          </p:cNvSpPr>
          <p:nvPr>
            <p:ph type="sldNum" sz="quarter" idx="12"/>
          </p:nvPr>
        </p:nvSpPr>
        <p:spPr/>
        <p:txBody>
          <a:bodyPr/>
          <a:lstStyle/>
          <a:p>
            <a:fld id="{60AD1266-7CE3-2146-B859-359ABF1E0203}" type="slidenum">
              <a:rPr lang="en-US" smtClean="0"/>
              <a:t>6</a:t>
            </a:fld>
            <a:endParaRPr lang="en-US"/>
          </a:p>
        </p:txBody>
      </p:sp>
      <p:pic>
        <p:nvPicPr>
          <p:cNvPr id="7" name="Picture 6">
            <a:extLst>
              <a:ext uri="{FF2B5EF4-FFF2-40B4-BE49-F238E27FC236}">
                <a16:creationId xmlns:a16="http://schemas.microsoft.com/office/drawing/2014/main" id="{B00AAE43-7481-41ED-A892-1F88D8D246EA}"/>
              </a:ext>
            </a:extLst>
          </p:cNvPr>
          <p:cNvPicPr>
            <a:picLocks noChangeAspect="1"/>
          </p:cNvPicPr>
          <p:nvPr/>
        </p:nvPicPr>
        <p:blipFill>
          <a:blip r:embed="rId2"/>
          <a:stretch>
            <a:fillRect/>
          </a:stretch>
        </p:blipFill>
        <p:spPr>
          <a:xfrm>
            <a:off x="3235908" y="987552"/>
            <a:ext cx="4364953" cy="5641848"/>
          </a:xfrm>
          <a:prstGeom prst="rect">
            <a:avLst/>
          </a:prstGeom>
          <a:ln>
            <a:solidFill>
              <a:schemeClr val="tx1"/>
            </a:solidFill>
          </a:ln>
        </p:spPr>
      </p:pic>
      <p:sp>
        <p:nvSpPr>
          <p:cNvPr id="4" name="TextBox 3">
            <a:extLst>
              <a:ext uri="{FF2B5EF4-FFF2-40B4-BE49-F238E27FC236}">
                <a16:creationId xmlns:a16="http://schemas.microsoft.com/office/drawing/2014/main" id="{2BB9C0CB-8FA4-42A0-9BD9-C4F78E764ECE}"/>
              </a:ext>
            </a:extLst>
          </p:cNvPr>
          <p:cNvSpPr txBox="1"/>
          <p:nvPr/>
        </p:nvSpPr>
        <p:spPr>
          <a:xfrm>
            <a:off x="0" y="3231623"/>
            <a:ext cx="3217547" cy="923330"/>
          </a:xfrm>
          <a:prstGeom prst="rect">
            <a:avLst/>
          </a:prstGeom>
          <a:noFill/>
        </p:spPr>
        <p:txBody>
          <a:bodyPr wrap="none" rtlCol="0">
            <a:spAutoFit/>
          </a:bodyPr>
          <a:lstStyle/>
          <a:p>
            <a:r>
              <a:rPr lang="en-US" dirty="0"/>
              <a:t>FSE (10 pages + references)</a:t>
            </a:r>
          </a:p>
          <a:p>
            <a:r>
              <a:rPr lang="en-US" dirty="0"/>
              <a:t>PLDI (12 pages + references)</a:t>
            </a:r>
          </a:p>
          <a:p>
            <a:endParaRPr lang="en-US" dirty="0"/>
          </a:p>
        </p:txBody>
      </p:sp>
    </p:spTree>
    <p:extLst>
      <p:ext uri="{BB962C8B-B14F-4D97-AF65-F5344CB8AC3E}">
        <p14:creationId xmlns:p14="http://schemas.microsoft.com/office/powerpoint/2010/main" val="3086842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38AB-62F4-4879-981B-EEB101BF7404}"/>
              </a:ext>
            </a:extLst>
          </p:cNvPr>
          <p:cNvSpPr>
            <a:spLocks noGrp="1"/>
          </p:cNvSpPr>
          <p:nvPr>
            <p:ph type="title"/>
          </p:nvPr>
        </p:nvSpPr>
        <p:spPr/>
        <p:txBody>
          <a:bodyPr/>
          <a:lstStyle/>
          <a:p>
            <a:r>
              <a:rPr lang="en-US" dirty="0"/>
              <a:t>Some Language Bugaboos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23F570-8881-4C56-BA58-91DA706F3BFA}"/>
                  </a:ext>
                </a:extLst>
              </p:cNvPr>
              <p:cNvSpPr>
                <a:spLocks noGrp="1"/>
              </p:cNvSpPr>
              <p:nvPr>
                <p:ph idx="1"/>
              </p:nvPr>
            </p:nvSpPr>
            <p:spPr>
              <a:xfrm>
                <a:off x="457199" y="998416"/>
                <a:ext cx="8475785" cy="4980354"/>
              </a:xfrm>
            </p:spPr>
            <p:txBody>
              <a:bodyPr>
                <a:normAutofit fontScale="92500" lnSpcReduction="10000"/>
              </a:bodyPr>
              <a:lstStyle/>
              <a:p>
                <a:r>
                  <a:rPr lang="en-US" sz="2000" dirty="0"/>
                  <a:t>Hyphens: “… use a hyphen to avoid confusing the reader's eye … in the state-of-the-art grammar being jammed down your throat today, state-of-the-art is hyphenated, thereby avoiding the confusing look of ‘the art grammar.’”   [IHT, c. 2003]</a:t>
                </a:r>
              </a:p>
              <a:p>
                <a:r>
                  <a:rPr lang="en-US" sz="2000" dirty="0"/>
                  <a:t>This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𝑛𝑜𝑢𝑛</m:t>
                    </m:r>
                    <m:r>
                      <a:rPr lang="en-US" sz="2000" b="0" i="1" smtClean="0">
                        <a:latin typeface="Cambria Math" panose="02040503050406030204" pitchFamily="18" charset="0"/>
                      </a:rPr>
                      <m:t>⟩</m:t>
                    </m:r>
                  </m:oMath>
                </a14:m>
                <a:r>
                  <a:rPr lang="en-US" sz="2000" dirty="0"/>
                  <a:t>: This approach …; This method …; This algorithm …</a:t>
                </a:r>
              </a:p>
              <a:p>
                <a:pPr lvl="1"/>
                <a:r>
                  <a:rPr lang="en-US" sz="1600" dirty="0">
                    <a:solidFill>
                      <a:srgbClr val="C00000"/>
                    </a:solidFill>
                  </a:rPr>
                  <a:t>“This” without a noun can usually refer to many previous items</a:t>
                </a:r>
                <a:r>
                  <a:rPr lang="en-US" sz="1600" dirty="0"/>
                  <a:t>, and thus introduces a degree of ambiguity in a paragraph, which forces the reader to perform (a small amount) of extra mental effort</a:t>
                </a:r>
              </a:p>
              <a:p>
                <a:r>
                  <a:rPr lang="en-US" sz="2000" dirty="0"/>
                  <a:t>“Because” is preferable to “since” when causality is being explained</a:t>
                </a:r>
              </a:p>
              <a:p>
                <a:pPr lvl="1"/>
                <a:r>
                  <a:rPr lang="en-US" sz="1600" dirty="0">
                    <a:solidFill>
                      <a:srgbClr val="C00000"/>
                    </a:solidFill>
                  </a:rPr>
                  <a:t>“Since” can refer to causality, but “since” can also refer to sequencing or time</a:t>
                </a:r>
              </a:p>
              <a:p>
                <a:pPr lvl="1"/>
                <a:r>
                  <a:rPr lang="en-US" sz="1600" dirty="0"/>
                  <a:t>CS papers often refer to causality, sequencing, or time</a:t>
                </a:r>
              </a:p>
              <a:p>
                <a:pPr lvl="1"/>
                <a:r>
                  <a:rPr lang="en-US" sz="1600" dirty="0"/>
                  <a:t>Thus, in a sentence about causality, use “because,” because otherwise your reader has to hold on to two possibilities (albeit briefly) in their mind</a:t>
                </a:r>
              </a:p>
              <a:p>
                <a:pPr lvl="2"/>
                <a:r>
                  <a:rPr lang="en-US" sz="1200" dirty="0"/>
                  <a:t>This sentence might be about causality</a:t>
                </a:r>
              </a:p>
              <a:p>
                <a:pPr lvl="2"/>
                <a:r>
                  <a:rPr lang="en-US" sz="1200" dirty="0"/>
                  <a:t>This sentence might be about sequencing/time</a:t>
                </a:r>
              </a:p>
              <a:p>
                <a:r>
                  <a:rPr lang="en-US" sz="2000" dirty="0"/>
                  <a:t>That vs. which</a:t>
                </a:r>
              </a:p>
              <a:p>
                <a:pPr lvl="1"/>
                <a:r>
                  <a:rPr lang="en-US" sz="1600" dirty="0"/>
                  <a:t>The boy swatted the ball that was on the table</a:t>
                </a:r>
              </a:p>
              <a:p>
                <a:pPr lvl="1"/>
                <a:r>
                  <a:rPr lang="en-US" sz="1600" dirty="0"/>
                  <a:t>The boy swatted the ball, which was on the table</a:t>
                </a:r>
              </a:p>
            </p:txBody>
          </p:sp>
        </mc:Choice>
        <mc:Fallback xmlns="">
          <p:sp>
            <p:nvSpPr>
              <p:cNvPr id="3" name="Content Placeholder 2">
                <a:extLst>
                  <a:ext uri="{FF2B5EF4-FFF2-40B4-BE49-F238E27FC236}">
                    <a16:creationId xmlns:a16="http://schemas.microsoft.com/office/drawing/2014/main" id="{1C23F570-8881-4C56-BA58-91DA706F3BFA}"/>
                  </a:ext>
                </a:extLst>
              </p:cNvPr>
              <p:cNvSpPr>
                <a:spLocks noGrp="1" noRot="1" noChangeAspect="1" noMove="1" noResize="1" noEditPoints="1" noAdjustHandles="1" noChangeArrowheads="1" noChangeShapeType="1" noTextEdit="1"/>
              </p:cNvSpPr>
              <p:nvPr>
                <p:ph idx="1"/>
              </p:nvPr>
            </p:nvSpPr>
            <p:spPr>
              <a:xfrm>
                <a:off x="457199" y="998416"/>
                <a:ext cx="8475785" cy="4980354"/>
              </a:xfrm>
              <a:blipFill>
                <a:blip r:embed="rId2"/>
                <a:stretch>
                  <a:fillRect l="-504" t="-1224" r="-1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8A30F2A-D6CE-47FB-8E28-E0F4A7332FBF}"/>
              </a:ext>
            </a:extLst>
          </p:cNvPr>
          <p:cNvSpPr>
            <a:spLocks noGrp="1"/>
          </p:cNvSpPr>
          <p:nvPr>
            <p:ph type="sldNum" sz="quarter" idx="12"/>
          </p:nvPr>
        </p:nvSpPr>
        <p:spPr/>
        <p:txBody>
          <a:bodyPr/>
          <a:lstStyle/>
          <a:p>
            <a:fld id="{60AD1266-7CE3-2146-B859-359ABF1E0203}" type="slidenum">
              <a:rPr lang="en-US" smtClean="0"/>
              <a:t>60</a:t>
            </a:fld>
            <a:endParaRPr lang="en-US"/>
          </a:p>
        </p:txBody>
      </p:sp>
      <p:pic>
        <p:nvPicPr>
          <p:cNvPr id="6" name="Picture 5">
            <a:extLst>
              <a:ext uri="{FF2B5EF4-FFF2-40B4-BE49-F238E27FC236}">
                <a16:creationId xmlns:a16="http://schemas.microsoft.com/office/drawing/2014/main" id="{45A48CAE-5E37-45B3-B45C-BC0A6BA5B8A8}"/>
              </a:ext>
            </a:extLst>
          </p:cNvPr>
          <p:cNvPicPr>
            <a:picLocks noChangeAspect="1"/>
          </p:cNvPicPr>
          <p:nvPr/>
        </p:nvPicPr>
        <p:blipFill>
          <a:blip r:embed="rId3"/>
          <a:stretch>
            <a:fillRect/>
          </a:stretch>
        </p:blipFill>
        <p:spPr>
          <a:xfrm rot="16200000">
            <a:off x="6858124" y="4947026"/>
            <a:ext cx="2340706" cy="1316647"/>
          </a:xfrm>
          <a:prstGeom prst="rect">
            <a:avLst/>
          </a:prstGeom>
        </p:spPr>
      </p:pic>
      <p:sp>
        <p:nvSpPr>
          <p:cNvPr id="7" name="TextBox 6">
            <a:extLst>
              <a:ext uri="{FF2B5EF4-FFF2-40B4-BE49-F238E27FC236}">
                <a16:creationId xmlns:a16="http://schemas.microsoft.com/office/drawing/2014/main" id="{8C142B0A-478E-41F9-82A1-A7CE934D2D3D}"/>
              </a:ext>
            </a:extLst>
          </p:cNvPr>
          <p:cNvSpPr txBox="1"/>
          <p:nvPr/>
        </p:nvSpPr>
        <p:spPr>
          <a:xfrm>
            <a:off x="5941557" y="4713281"/>
            <a:ext cx="1428596" cy="923330"/>
          </a:xfrm>
          <a:prstGeom prst="rect">
            <a:avLst/>
          </a:prstGeom>
          <a:noFill/>
        </p:spPr>
        <p:txBody>
          <a:bodyPr wrap="none" rtlCol="0">
            <a:spAutoFit/>
          </a:bodyPr>
          <a:lstStyle/>
          <a:p>
            <a:pPr algn="ctr"/>
            <a:r>
              <a:rPr lang="en-US" dirty="0"/>
              <a:t>What is</a:t>
            </a:r>
          </a:p>
          <a:p>
            <a:pPr algn="ctr"/>
            <a:r>
              <a:rPr lang="en-US" dirty="0"/>
              <a:t>shown in</a:t>
            </a:r>
          </a:p>
          <a:p>
            <a:pPr algn="ctr"/>
            <a:r>
              <a:rPr lang="en-US" dirty="0"/>
              <a:t>this picture?</a:t>
            </a:r>
          </a:p>
        </p:txBody>
      </p:sp>
      <p:sp>
        <p:nvSpPr>
          <p:cNvPr id="8" name="TextBox 7">
            <a:extLst>
              <a:ext uri="{FF2B5EF4-FFF2-40B4-BE49-F238E27FC236}">
                <a16:creationId xmlns:a16="http://schemas.microsoft.com/office/drawing/2014/main" id="{6731CD26-337F-424F-B395-7AF01EC2955A}"/>
              </a:ext>
            </a:extLst>
          </p:cNvPr>
          <p:cNvSpPr txBox="1"/>
          <p:nvPr/>
        </p:nvSpPr>
        <p:spPr>
          <a:xfrm>
            <a:off x="5941557" y="5739609"/>
            <a:ext cx="1390124" cy="923330"/>
          </a:xfrm>
          <a:prstGeom prst="rect">
            <a:avLst/>
          </a:prstGeom>
          <a:noFill/>
        </p:spPr>
        <p:txBody>
          <a:bodyPr wrap="none" rtlCol="0">
            <a:spAutoFit/>
          </a:bodyPr>
          <a:lstStyle/>
          <a:p>
            <a:pPr algn="ctr"/>
            <a:r>
              <a:rPr lang="en-US" dirty="0"/>
              <a:t>It’s a that!</a:t>
            </a:r>
          </a:p>
          <a:p>
            <a:pPr algn="ctr"/>
            <a:r>
              <a:rPr lang="en-US" dirty="0"/>
              <a:t>Not a which</a:t>
            </a:r>
          </a:p>
          <a:p>
            <a:pPr algn="ctr"/>
            <a:r>
              <a:rPr lang="en-US" dirty="0"/>
              <a:t>(or a witch)!</a:t>
            </a:r>
          </a:p>
        </p:txBody>
      </p:sp>
    </p:spTree>
    <p:extLst>
      <p:ext uri="{BB962C8B-B14F-4D97-AF65-F5344CB8AC3E}">
        <p14:creationId xmlns:p14="http://schemas.microsoft.com/office/powerpoint/2010/main" val="30504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dissolve">
                                      <p:cBhvr>
                                        <p:cTn id="35" dur="500"/>
                                        <p:tgtEl>
                                          <p:spTgt spid="3">
                                            <p:txEl>
                                              <p:pRg st="9" end="9"/>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dissolve">
                                      <p:cBhvr>
                                        <p:cTn id="38" dur="500"/>
                                        <p:tgtEl>
                                          <p:spTgt spid="3">
                                            <p:txEl>
                                              <p:pRg st="10" end="1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500"/>
                                        <p:tgtEl>
                                          <p:spTgt spid="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76C6-03B2-438F-B69B-C9093CA6A562}"/>
              </a:ext>
            </a:extLst>
          </p:cNvPr>
          <p:cNvSpPr>
            <a:spLocks noGrp="1"/>
          </p:cNvSpPr>
          <p:nvPr>
            <p:ph type="title"/>
          </p:nvPr>
        </p:nvSpPr>
        <p:spPr/>
        <p:txBody>
          <a:bodyPr>
            <a:normAutofit fontScale="90000"/>
          </a:bodyPr>
          <a:lstStyle/>
          <a:p>
            <a:r>
              <a:rPr lang="en-US" dirty="0"/>
              <a:t>Cap Times Review of Chen’s Dumpling House</a:t>
            </a:r>
            <a:br>
              <a:rPr lang="en-US" dirty="0"/>
            </a:br>
            <a:r>
              <a:rPr lang="en-US" sz="2700" dirty="0"/>
              <a:t>[April 11, 2018]</a:t>
            </a:r>
            <a:endParaRPr lang="en-US" dirty="0"/>
          </a:p>
        </p:txBody>
      </p:sp>
      <p:sp>
        <p:nvSpPr>
          <p:cNvPr id="3" name="Content Placeholder 2">
            <a:extLst>
              <a:ext uri="{FF2B5EF4-FFF2-40B4-BE49-F238E27FC236}">
                <a16:creationId xmlns:a16="http://schemas.microsoft.com/office/drawing/2014/main" id="{A2549D5B-8BE3-466A-AC2A-E2524524F1D1}"/>
              </a:ext>
            </a:extLst>
          </p:cNvPr>
          <p:cNvSpPr>
            <a:spLocks noGrp="1"/>
          </p:cNvSpPr>
          <p:nvPr>
            <p:ph idx="1"/>
          </p:nvPr>
        </p:nvSpPr>
        <p:spPr>
          <a:xfrm>
            <a:off x="457199" y="1731628"/>
            <a:ext cx="8293835" cy="4830763"/>
          </a:xfrm>
          <a:ln>
            <a:noFill/>
          </a:ln>
        </p:spPr>
        <p:txBody>
          <a:bodyPr/>
          <a:lstStyle/>
          <a:p>
            <a:pPr marL="0" indent="0">
              <a:buNone/>
            </a:pPr>
            <a:r>
              <a:rPr lang="en-US" dirty="0"/>
              <a:t>   “[They went from] zero to 10 dumplings in 60 seconds.</a:t>
            </a:r>
          </a:p>
          <a:p>
            <a:pPr marL="0" indent="0">
              <a:buNone/>
            </a:pPr>
            <a:r>
              <a:rPr lang="en-US" dirty="0"/>
              <a:t>   For mere mortals, the technique is impressive.</a:t>
            </a:r>
          </a:p>
          <a:p>
            <a:pPr marL="0" indent="0">
              <a:buNone/>
            </a:pPr>
            <a:r>
              <a:rPr lang="en-US" dirty="0"/>
              <a:t>(When I tried making dumplings with my friend’s family in China, my friend looked at my dumplings and said, </a:t>
            </a:r>
            <a:r>
              <a:rPr lang="en-US" dirty="0">
                <a:highlight>
                  <a:srgbClr val="FFFF00"/>
                </a:highlight>
              </a:rPr>
              <a:t>‘It’s OK, everyone has their own dumpling style.’</a:t>
            </a:r>
            <a:r>
              <a:rPr lang="en-US" dirty="0"/>
              <a:t>)”</a:t>
            </a:r>
          </a:p>
          <a:p>
            <a:pPr marL="0" indent="0">
              <a:buNone/>
            </a:pPr>
            <a:endParaRPr lang="en-US" dirty="0"/>
          </a:p>
          <a:p>
            <a:pPr marL="0" indent="0">
              <a:buNone/>
            </a:pPr>
            <a:r>
              <a:rPr lang="en-US" dirty="0">
                <a:solidFill>
                  <a:srgbClr val="C00000"/>
                </a:solidFill>
              </a:rPr>
              <a:t>Rule #1: There is no universal rule for organizing your paper</a:t>
            </a:r>
          </a:p>
          <a:p>
            <a:pPr marL="0" indent="0">
              <a:buNone/>
            </a:pPr>
            <a:endParaRPr lang="en-US" dirty="0"/>
          </a:p>
        </p:txBody>
      </p:sp>
      <p:sp>
        <p:nvSpPr>
          <p:cNvPr id="4" name="Slide Number Placeholder 3">
            <a:extLst>
              <a:ext uri="{FF2B5EF4-FFF2-40B4-BE49-F238E27FC236}">
                <a16:creationId xmlns:a16="http://schemas.microsoft.com/office/drawing/2014/main" id="{EC36BBAF-7424-48F4-B52E-9D8F456BE06C}"/>
              </a:ext>
            </a:extLst>
          </p:cNvPr>
          <p:cNvSpPr>
            <a:spLocks noGrp="1"/>
          </p:cNvSpPr>
          <p:nvPr>
            <p:ph type="sldNum" sz="quarter" idx="12"/>
          </p:nvPr>
        </p:nvSpPr>
        <p:spPr/>
        <p:txBody>
          <a:bodyPr/>
          <a:lstStyle/>
          <a:p>
            <a:fld id="{60AD1266-7CE3-2146-B859-359ABF1E0203}" type="slidenum">
              <a:rPr lang="en-US" smtClean="0"/>
              <a:t>61</a:t>
            </a:fld>
            <a:endParaRPr lang="en-US"/>
          </a:p>
        </p:txBody>
      </p:sp>
    </p:spTree>
    <p:extLst>
      <p:ext uri="{BB962C8B-B14F-4D97-AF65-F5344CB8AC3E}">
        <p14:creationId xmlns:p14="http://schemas.microsoft.com/office/powerpoint/2010/main" val="13292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1084-8D01-46AB-B2AA-FF2CB862C56D}"/>
              </a:ext>
            </a:extLst>
          </p:cNvPr>
          <p:cNvSpPr>
            <a:spLocks noGrp="1"/>
          </p:cNvSpPr>
          <p:nvPr>
            <p:ph type="title"/>
          </p:nvPr>
        </p:nvSpPr>
        <p:spPr/>
        <p:txBody>
          <a:bodyPr/>
          <a:lstStyle/>
          <a:p>
            <a:r>
              <a:rPr lang="en-US" dirty="0"/>
              <a:t>ACM one-column Proc. ACM format</a:t>
            </a:r>
            <a:br>
              <a:rPr lang="en-US" dirty="0"/>
            </a:br>
            <a:endParaRPr lang="en-US" dirty="0"/>
          </a:p>
        </p:txBody>
      </p:sp>
      <p:sp>
        <p:nvSpPr>
          <p:cNvPr id="3" name="Slide Number Placeholder 2">
            <a:extLst>
              <a:ext uri="{FF2B5EF4-FFF2-40B4-BE49-F238E27FC236}">
                <a16:creationId xmlns:a16="http://schemas.microsoft.com/office/drawing/2014/main" id="{5FCC186A-4975-429B-B038-C8F18C439DFD}"/>
              </a:ext>
            </a:extLst>
          </p:cNvPr>
          <p:cNvSpPr>
            <a:spLocks noGrp="1"/>
          </p:cNvSpPr>
          <p:nvPr>
            <p:ph type="sldNum" sz="quarter" idx="12"/>
          </p:nvPr>
        </p:nvSpPr>
        <p:spPr/>
        <p:txBody>
          <a:bodyPr/>
          <a:lstStyle/>
          <a:p>
            <a:fld id="{60AD1266-7CE3-2146-B859-359ABF1E0203}" type="slidenum">
              <a:rPr lang="en-US" smtClean="0"/>
              <a:t>7</a:t>
            </a:fld>
            <a:endParaRPr lang="en-US"/>
          </a:p>
        </p:txBody>
      </p:sp>
      <p:pic>
        <p:nvPicPr>
          <p:cNvPr id="5" name="Picture 4">
            <a:extLst>
              <a:ext uri="{FF2B5EF4-FFF2-40B4-BE49-F238E27FC236}">
                <a16:creationId xmlns:a16="http://schemas.microsoft.com/office/drawing/2014/main" id="{B7DE22DC-1588-4A65-AED8-F111A447E345}"/>
              </a:ext>
            </a:extLst>
          </p:cNvPr>
          <p:cNvPicPr>
            <a:picLocks noChangeAspect="1"/>
          </p:cNvPicPr>
          <p:nvPr/>
        </p:nvPicPr>
        <p:blipFill>
          <a:blip r:embed="rId2"/>
          <a:stretch>
            <a:fillRect/>
          </a:stretch>
        </p:blipFill>
        <p:spPr>
          <a:xfrm>
            <a:off x="3689453" y="990600"/>
            <a:ext cx="3804279" cy="5638800"/>
          </a:xfrm>
          <a:prstGeom prst="rect">
            <a:avLst/>
          </a:prstGeom>
          <a:ln>
            <a:solidFill>
              <a:schemeClr val="tx1"/>
            </a:solidFill>
          </a:ln>
        </p:spPr>
      </p:pic>
      <p:sp>
        <p:nvSpPr>
          <p:cNvPr id="6" name="TextBox 5">
            <a:extLst>
              <a:ext uri="{FF2B5EF4-FFF2-40B4-BE49-F238E27FC236}">
                <a16:creationId xmlns:a16="http://schemas.microsoft.com/office/drawing/2014/main" id="{5B6BDD12-8377-4276-84EE-54018329AE2B}"/>
              </a:ext>
            </a:extLst>
          </p:cNvPr>
          <p:cNvSpPr txBox="1"/>
          <p:nvPr/>
        </p:nvSpPr>
        <p:spPr>
          <a:xfrm>
            <a:off x="0" y="3231623"/>
            <a:ext cx="3640805" cy="1200329"/>
          </a:xfrm>
          <a:prstGeom prst="rect">
            <a:avLst/>
          </a:prstGeom>
          <a:noFill/>
        </p:spPr>
        <p:txBody>
          <a:bodyPr wrap="none" rtlCol="0">
            <a:spAutoFit/>
          </a:bodyPr>
          <a:lstStyle/>
          <a:p>
            <a:r>
              <a:rPr lang="en-US" dirty="0"/>
              <a:t>POPL (25 pages + references)</a:t>
            </a:r>
          </a:p>
          <a:p>
            <a:r>
              <a:rPr lang="en-US" dirty="0"/>
              <a:t>OOPSLA (23 pages + references)</a:t>
            </a:r>
          </a:p>
          <a:p>
            <a:r>
              <a:rPr lang="en-US" dirty="0"/>
              <a:t>PLDI (20 pages + references)</a:t>
            </a:r>
          </a:p>
          <a:p>
            <a:r>
              <a:rPr lang="en-US" dirty="0"/>
              <a:t>FSE (18 pages + 4 pages of refs.)</a:t>
            </a:r>
          </a:p>
        </p:txBody>
      </p:sp>
    </p:spTree>
    <p:extLst>
      <p:ext uri="{BB962C8B-B14F-4D97-AF65-F5344CB8AC3E}">
        <p14:creationId xmlns:p14="http://schemas.microsoft.com/office/powerpoint/2010/main" val="31182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38A0-4E48-4965-AC46-3C084CBA314E}"/>
              </a:ext>
            </a:extLst>
          </p:cNvPr>
          <p:cNvSpPr>
            <a:spLocks noGrp="1"/>
          </p:cNvSpPr>
          <p:nvPr>
            <p:ph type="title"/>
          </p:nvPr>
        </p:nvSpPr>
        <p:spPr/>
        <p:txBody>
          <a:bodyPr/>
          <a:lstStyle/>
          <a:p>
            <a:r>
              <a:rPr lang="en-US" dirty="0"/>
              <a:t>Springer LNCS</a:t>
            </a:r>
          </a:p>
        </p:txBody>
      </p:sp>
      <p:sp>
        <p:nvSpPr>
          <p:cNvPr id="3" name="Slide Number Placeholder 2">
            <a:extLst>
              <a:ext uri="{FF2B5EF4-FFF2-40B4-BE49-F238E27FC236}">
                <a16:creationId xmlns:a16="http://schemas.microsoft.com/office/drawing/2014/main" id="{BC2C83A7-C82C-47F1-B60E-3439903084C8}"/>
              </a:ext>
            </a:extLst>
          </p:cNvPr>
          <p:cNvSpPr>
            <a:spLocks noGrp="1"/>
          </p:cNvSpPr>
          <p:nvPr>
            <p:ph type="sldNum" sz="quarter" idx="12"/>
          </p:nvPr>
        </p:nvSpPr>
        <p:spPr/>
        <p:txBody>
          <a:bodyPr/>
          <a:lstStyle/>
          <a:p>
            <a:fld id="{60AD1266-7CE3-2146-B859-359ABF1E0203}" type="slidenum">
              <a:rPr lang="en-US" smtClean="0"/>
              <a:t>8</a:t>
            </a:fld>
            <a:endParaRPr lang="en-US"/>
          </a:p>
        </p:txBody>
      </p:sp>
      <p:pic>
        <p:nvPicPr>
          <p:cNvPr id="7" name="Picture 6">
            <a:extLst>
              <a:ext uri="{FF2B5EF4-FFF2-40B4-BE49-F238E27FC236}">
                <a16:creationId xmlns:a16="http://schemas.microsoft.com/office/drawing/2014/main" id="{887684A9-40DC-45C2-B1E8-209E64F12A6B}"/>
              </a:ext>
            </a:extLst>
          </p:cNvPr>
          <p:cNvPicPr>
            <a:picLocks noChangeAspect="1"/>
          </p:cNvPicPr>
          <p:nvPr/>
        </p:nvPicPr>
        <p:blipFill>
          <a:blip r:embed="rId2"/>
          <a:stretch>
            <a:fillRect/>
          </a:stretch>
        </p:blipFill>
        <p:spPr>
          <a:xfrm>
            <a:off x="3194520" y="991490"/>
            <a:ext cx="4357176" cy="5641848"/>
          </a:xfrm>
          <a:prstGeom prst="rect">
            <a:avLst/>
          </a:prstGeom>
          <a:ln>
            <a:solidFill>
              <a:schemeClr val="tx1"/>
            </a:solidFill>
          </a:ln>
        </p:spPr>
      </p:pic>
      <p:sp>
        <p:nvSpPr>
          <p:cNvPr id="5" name="TextBox 4">
            <a:extLst>
              <a:ext uri="{FF2B5EF4-FFF2-40B4-BE49-F238E27FC236}">
                <a16:creationId xmlns:a16="http://schemas.microsoft.com/office/drawing/2014/main" id="{1B60CCB5-493D-4AF9-B49E-20D52AD623E7}"/>
              </a:ext>
            </a:extLst>
          </p:cNvPr>
          <p:cNvSpPr txBox="1"/>
          <p:nvPr/>
        </p:nvSpPr>
        <p:spPr>
          <a:xfrm>
            <a:off x="0" y="3231623"/>
            <a:ext cx="3161956" cy="923330"/>
          </a:xfrm>
          <a:prstGeom prst="rect">
            <a:avLst/>
          </a:prstGeom>
          <a:noFill/>
        </p:spPr>
        <p:txBody>
          <a:bodyPr wrap="none" rtlCol="0">
            <a:spAutoFit/>
          </a:bodyPr>
          <a:lstStyle/>
          <a:p>
            <a:r>
              <a:rPr lang="en-US" dirty="0"/>
              <a:t>CAV (18 pages + references)</a:t>
            </a:r>
          </a:p>
          <a:p>
            <a:r>
              <a:rPr lang="en-US" dirty="0"/>
              <a:t>ETAPS (16-25 pages</a:t>
            </a:r>
          </a:p>
          <a:p>
            <a:r>
              <a:rPr lang="en-US" dirty="0"/>
              <a:t>       + references)</a:t>
            </a:r>
          </a:p>
        </p:txBody>
      </p:sp>
    </p:spTree>
    <p:extLst>
      <p:ext uri="{BB962C8B-B14F-4D97-AF65-F5344CB8AC3E}">
        <p14:creationId xmlns:p14="http://schemas.microsoft.com/office/powerpoint/2010/main" val="240655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8A069D-1B4E-492B-8981-019A6950A7EB}"/>
              </a:ext>
            </a:extLst>
          </p:cNvPr>
          <p:cNvSpPr>
            <a:spLocks noGrp="1"/>
          </p:cNvSpPr>
          <p:nvPr>
            <p:ph type="sldNum" sz="quarter" idx="12"/>
          </p:nvPr>
        </p:nvSpPr>
        <p:spPr/>
        <p:txBody>
          <a:bodyPr/>
          <a:lstStyle/>
          <a:p>
            <a:fld id="{60AD1266-7CE3-2146-B859-359ABF1E0203}" type="slidenum">
              <a:rPr lang="en-US" smtClean="0"/>
              <a:t>9</a:t>
            </a:fld>
            <a:endParaRPr lang="en-US"/>
          </a:p>
        </p:txBody>
      </p:sp>
      <p:pic>
        <p:nvPicPr>
          <p:cNvPr id="5" name="Picture 4">
            <a:extLst>
              <a:ext uri="{FF2B5EF4-FFF2-40B4-BE49-F238E27FC236}">
                <a16:creationId xmlns:a16="http://schemas.microsoft.com/office/drawing/2014/main" id="{73D9D624-F9AB-4126-ABCB-E605A7F0C0B5}"/>
              </a:ext>
            </a:extLst>
          </p:cNvPr>
          <p:cNvPicPr>
            <a:picLocks noChangeAspect="1"/>
          </p:cNvPicPr>
          <p:nvPr/>
        </p:nvPicPr>
        <p:blipFill>
          <a:blip r:embed="rId2"/>
          <a:stretch>
            <a:fillRect/>
          </a:stretch>
        </p:blipFill>
        <p:spPr>
          <a:xfrm>
            <a:off x="144630" y="0"/>
            <a:ext cx="8854740" cy="6858000"/>
          </a:xfrm>
          <a:prstGeom prst="rect">
            <a:avLst/>
          </a:prstGeom>
        </p:spPr>
      </p:pic>
      <p:sp>
        <p:nvSpPr>
          <p:cNvPr id="2" name="TextBox 1">
            <a:extLst>
              <a:ext uri="{FF2B5EF4-FFF2-40B4-BE49-F238E27FC236}">
                <a16:creationId xmlns:a16="http://schemas.microsoft.com/office/drawing/2014/main" id="{EE08B8B9-C1E2-4F08-9A6D-4CA9AF249B6B}"/>
              </a:ext>
            </a:extLst>
          </p:cNvPr>
          <p:cNvSpPr txBox="1"/>
          <p:nvPr/>
        </p:nvSpPr>
        <p:spPr>
          <a:xfrm>
            <a:off x="8229600" y="6336065"/>
            <a:ext cx="736099" cy="369332"/>
          </a:xfrm>
          <a:prstGeom prst="rect">
            <a:avLst/>
          </a:prstGeom>
          <a:noFill/>
        </p:spPr>
        <p:txBody>
          <a:bodyPr wrap="none" rtlCol="0">
            <a:spAutoFit/>
          </a:bodyPr>
          <a:lstStyle/>
          <a:p>
            <a:r>
              <a:rPr lang="en-US" dirty="0"/>
              <a:t>[SPJ]</a:t>
            </a:r>
          </a:p>
        </p:txBody>
      </p:sp>
    </p:spTree>
    <p:extLst>
      <p:ext uri="{BB962C8B-B14F-4D97-AF65-F5344CB8AC3E}">
        <p14:creationId xmlns:p14="http://schemas.microsoft.com/office/powerpoint/2010/main" val="202310620"/>
      </p:ext>
    </p:extLst>
  </p:cSld>
  <p:clrMapOvr>
    <a:masterClrMapping/>
  </p:clrMapOvr>
</p:sld>
</file>

<file path=ppt/theme/theme1.xml><?xml version="1.0" encoding="utf-8"?>
<a:theme xmlns:a="http://schemas.openxmlformats.org/drawingml/2006/main" name="POPL18Tutorial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2"/>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triangle" w="lg"/>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PL18TutorialTheme1" id="{A582DBA5-F38B-4DDA-AD04-63977A0EC127}" vid="{ADB6E06D-6D69-4B93-8835-92FDD2168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11923</TotalTime>
  <Words>2965</Words>
  <Application>Microsoft Office PowerPoint</Application>
  <PresentationFormat>On-screen Show (4:3)</PresentationFormat>
  <Paragraphs>468</Paragraphs>
  <Slides>61</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Symbol</vt:lpstr>
      <vt:lpstr>Arial Black</vt:lpstr>
      <vt:lpstr>Arial</vt:lpstr>
      <vt:lpstr>Calibri</vt:lpstr>
      <vt:lpstr>Wingdings</vt:lpstr>
      <vt:lpstr>Cambria Math</vt:lpstr>
      <vt:lpstr>POPL18TutorialTheme1</vt:lpstr>
      <vt:lpstr>Tips on Writing a Research Paper</vt:lpstr>
      <vt:lpstr>Rule #1</vt:lpstr>
      <vt:lpstr>One Overarching Principle [SPJ]</vt:lpstr>
      <vt:lpstr>Two Overarching Challenges</vt:lpstr>
      <vt:lpstr>You will always be space constrained </vt:lpstr>
      <vt:lpstr>ACM two-column conference format </vt:lpstr>
      <vt:lpstr>ACM one-column Proc. ACM format </vt:lpstr>
      <vt:lpstr>Springer LNCS</vt:lpstr>
      <vt:lpstr>PowerPoint Presentation</vt:lpstr>
      <vt:lpstr>PowerPoint Presentation</vt:lpstr>
      <vt:lpstr>PowerPoint Presentation</vt:lpstr>
      <vt:lpstr>Structure (conference paper) [SPJ]</vt:lpstr>
      <vt:lpstr>A structure that works [DD]</vt:lpstr>
      <vt:lpstr>A More Complete Structure [Reps]</vt:lpstr>
      <vt:lpstr>Two Overarching Challenges</vt:lpstr>
      <vt:lpstr>Abstract [Kent Beck via SPJ]</vt:lpstr>
      <vt:lpstr>Introduction [SPJ]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 critique of SPJ</vt:lpstr>
      <vt:lpstr>The CGI Model for an Abstract/Intro [DD]</vt:lpstr>
      <vt:lpstr>Abstract [Kent Beck via SPJ]</vt:lpstr>
      <vt:lpstr>Introduction (Rev. Eng. from Zeldovich)</vt:lpstr>
      <vt:lpstr>Zeldovich Example [SOSP09]</vt:lpstr>
      <vt:lpstr>What If the Contribution is a Synthesis of Ideas?</vt:lpstr>
      <vt:lpstr>A More Complete Structure [Reps]</vt:lpstr>
      <vt:lpstr>Overview</vt:lpstr>
      <vt:lpstr>Gopan Example [POPL05]</vt:lpstr>
      <vt:lpstr>Problem Statement</vt:lpstr>
      <vt:lpstr>Problem Statement</vt:lpstr>
      <vt:lpstr>Problem Statement</vt:lpstr>
      <vt:lpstr>Problem Statement</vt:lpstr>
      <vt:lpstr>A More Complete Structure [Reps]</vt:lpstr>
      <vt:lpstr>A More Complete Structure [Reps]</vt:lpstr>
      <vt:lpstr>Experiments</vt:lpstr>
      <vt:lpstr>Experiments</vt:lpstr>
      <vt:lpstr>Experiments</vt:lpstr>
      <vt:lpstr>Experiments: SIGPLAN Empirical Evaluation Checklist</vt:lpstr>
      <vt:lpstr>Limitations/Threats to Validity [Software-Engineering papers]</vt:lpstr>
      <vt:lpstr>Example</vt:lpstr>
      <vt:lpstr>Related Work</vt:lpstr>
      <vt:lpstr>Related Work</vt:lpstr>
      <vt:lpstr>PowerPoint Presentation</vt:lpstr>
      <vt:lpstr>PowerPoint Presentation</vt:lpstr>
      <vt:lpstr>PowerPoint Presentation</vt:lpstr>
      <vt:lpstr>Conclusion Section</vt:lpstr>
      <vt:lpstr>Conclusion Section</vt:lpstr>
      <vt:lpstr>Write Some Items Early (but Revisit Frequently)</vt:lpstr>
      <vt:lpstr>One Way to Force Yourself … Give a Talk</vt:lpstr>
      <vt:lpstr>Storyboarding: Plan How to Use the Allowed Space</vt:lpstr>
      <vt:lpstr>Adopt a Differential Perspective (when appropriate)</vt:lpstr>
      <vt:lpstr>Adopt a Differential Perspective (when appropriate)</vt:lpstr>
      <vt:lpstr>Some Language Bugaboos</vt:lpstr>
      <vt:lpstr>Cap Times Review of Chen’s Dumpling House [April 11,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reps</cp:lastModifiedBy>
  <cp:revision>594</cp:revision>
  <cp:lastPrinted>2015-10-20T02:53:17Z</cp:lastPrinted>
  <dcterms:created xsi:type="dcterms:W3CDTF">2015-10-19T12:39:45Z</dcterms:created>
  <dcterms:modified xsi:type="dcterms:W3CDTF">2023-10-26T22:50:14Z</dcterms:modified>
</cp:coreProperties>
</file>